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Futura Ultra-Bold" charset="1" panose="020B0802020204020204"/>
      <p:regular r:id="rId22"/>
    </p:embeddedFont>
    <p:embeddedFont>
      <p:font typeface="Poppins Bold" charset="1" panose="00000800000000000000"/>
      <p:regular r:id="rId23"/>
    </p:embeddedFont>
    <p:embeddedFont>
      <p:font typeface="Inter Bold Italics" charset="1" panose="020B0802030000000004"/>
      <p:regular r:id="rId24"/>
    </p:embeddedFont>
    <p:embeddedFont>
      <p:font typeface="Inter Bold" charset="1" panose="020B0802030000000004"/>
      <p:regular r:id="rId25"/>
    </p:embeddedFont>
    <p:embeddedFont>
      <p:font typeface="Poppins Ultra-Bold" charset="1" panose="00000900000000000000"/>
      <p:regular r:id="rId26"/>
    </p:embeddedFont>
    <p:embeddedFont>
      <p:font typeface="Arimo Bold" charset="1" panose="020B0704020202020204"/>
      <p:regular r:id="rId27"/>
    </p:embeddedFont>
    <p:embeddedFont>
      <p:font typeface="Inter Semi-Bold" charset="1" panose="02000503000000020004"/>
      <p:regular r:id="rId28"/>
    </p:embeddedFont>
    <p:embeddedFont>
      <p:font typeface="Inter" charset="1" panose="020B050203000000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44.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jpe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4521809" y="0"/>
            <a:ext cx="3182241" cy="10287000"/>
            <a:chOff x="0" y="0"/>
            <a:chExt cx="838121" cy="2709333"/>
          </a:xfrm>
        </p:grpSpPr>
        <p:sp>
          <p:nvSpPr>
            <p:cNvPr name="Freeform 3" id="3"/>
            <p:cNvSpPr/>
            <p:nvPr/>
          </p:nvSpPr>
          <p:spPr>
            <a:xfrm flipH="false" flipV="false" rot="0">
              <a:off x="0" y="0"/>
              <a:ext cx="838121" cy="2709333"/>
            </a:xfrm>
            <a:custGeom>
              <a:avLst/>
              <a:gdLst/>
              <a:ahLst/>
              <a:cxnLst/>
              <a:rect r="r" b="b" t="t" l="l"/>
              <a:pathLst>
                <a:path h="2709333" w="838121">
                  <a:moveTo>
                    <a:pt x="0" y="0"/>
                  </a:moveTo>
                  <a:lnTo>
                    <a:pt x="838121" y="0"/>
                  </a:lnTo>
                  <a:lnTo>
                    <a:pt x="838121" y="2709333"/>
                  </a:lnTo>
                  <a:lnTo>
                    <a:pt x="0" y="2709333"/>
                  </a:lnTo>
                  <a:close/>
                </a:path>
              </a:pathLst>
            </a:custGeom>
            <a:solidFill>
              <a:srgbClr val="EFA533"/>
            </a:solidFill>
          </p:spPr>
        </p:sp>
        <p:sp>
          <p:nvSpPr>
            <p:cNvPr name="TextBox 4" id="4"/>
            <p:cNvSpPr txBox="true"/>
            <p:nvPr/>
          </p:nvSpPr>
          <p:spPr>
            <a:xfrm>
              <a:off x="0" y="-38100"/>
              <a:ext cx="838121" cy="2747433"/>
            </a:xfrm>
            <a:prstGeom prst="rect">
              <a:avLst/>
            </a:prstGeom>
          </p:spPr>
          <p:txBody>
            <a:bodyPr anchor="ctr" rtlCol="false" tIns="50800" lIns="50800" bIns="50800" rIns="50800"/>
            <a:lstStyle/>
            <a:p>
              <a:pPr algn="ctr">
                <a:lnSpc>
                  <a:spcPts val="3080"/>
                </a:lnSpc>
              </a:pPr>
            </a:p>
          </p:txBody>
        </p:sp>
      </p:grpSp>
      <p:sp>
        <p:nvSpPr>
          <p:cNvPr name="Freeform 5" id="5"/>
          <p:cNvSpPr/>
          <p:nvPr/>
        </p:nvSpPr>
        <p:spPr>
          <a:xfrm flipH="false" flipV="false" rot="0">
            <a:off x="4521809" y="5411721"/>
            <a:ext cx="4622191" cy="4859070"/>
          </a:xfrm>
          <a:custGeom>
            <a:avLst/>
            <a:gdLst/>
            <a:ahLst/>
            <a:cxnLst/>
            <a:rect r="r" b="b" t="t" l="l"/>
            <a:pathLst>
              <a:path h="4859070" w="4622191">
                <a:moveTo>
                  <a:pt x="0" y="0"/>
                </a:moveTo>
                <a:lnTo>
                  <a:pt x="4622191" y="0"/>
                </a:lnTo>
                <a:lnTo>
                  <a:pt x="4622191" y="4859070"/>
                </a:lnTo>
                <a:lnTo>
                  <a:pt x="0" y="485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160181" y="5650737"/>
            <a:ext cx="12732751" cy="1368771"/>
          </a:xfrm>
          <a:custGeom>
            <a:avLst/>
            <a:gdLst/>
            <a:ahLst/>
            <a:cxnLst/>
            <a:rect r="r" b="b" t="t" l="l"/>
            <a:pathLst>
              <a:path h="1368771" w="12732751">
                <a:moveTo>
                  <a:pt x="0" y="0"/>
                </a:moveTo>
                <a:lnTo>
                  <a:pt x="12732751" y="0"/>
                </a:lnTo>
                <a:lnTo>
                  <a:pt x="12732751" y="1368770"/>
                </a:lnTo>
                <a:lnTo>
                  <a:pt x="0" y="1368770"/>
                </a:lnTo>
                <a:lnTo>
                  <a:pt x="0" y="0"/>
                </a:lnTo>
                <a:close/>
              </a:path>
            </a:pathLst>
          </a:custGeom>
          <a:blipFill>
            <a:blip r:embed="rId4"/>
            <a:stretch>
              <a:fillRect l="0" t="0" r="0" b="0"/>
            </a:stretch>
          </a:blipFill>
        </p:spPr>
      </p:sp>
      <p:grpSp>
        <p:nvGrpSpPr>
          <p:cNvPr name="Group 7" id="7"/>
          <p:cNvGrpSpPr/>
          <p:nvPr/>
        </p:nvGrpSpPr>
        <p:grpSpPr>
          <a:xfrm rot="0">
            <a:off x="0" y="-285071"/>
            <a:ext cx="4647117" cy="10572071"/>
            <a:chOff x="0" y="0"/>
            <a:chExt cx="700547" cy="1593725"/>
          </a:xfrm>
        </p:grpSpPr>
        <p:sp>
          <p:nvSpPr>
            <p:cNvPr name="Freeform 8" id="8"/>
            <p:cNvSpPr/>
            <p:nvPr/>
          </p:nvSpPr>
          <p:spPr>
            <a:xfrm flipH="false" flipV="false" rot="0">
              <a:off x="0" y="0"/>
              <a:ext cx="700547" cy="1593725"/>
            </a:xfrm>
            <a:custGeom>
              <a:avLst/>
              <a:gdLst/>
              <a:ahLst/>
              <a:cxnLst/>
              <a:rect r="r" b="b" t="t" l="l"/>
              <a:pathLst>
                <a:path h="1593725" w="700547">
                  <a:moveTo>
                    <a:pt x="0" y="0"/>
                  </a:moveTo>
                  <a:lnTo>
                    <a:pt x="700547" y="0"/>
                  </a:lnTo>
                  <a:lnTo>
                    <a:pt x="700547" y="1593725"/>
                  </a:lnTo>
                  <a:lnTo>
                    <a:pt x="0" y="1593725"/>
                  </a:lnTo>
                  <a:close/>
                </a:path>
              </a:pathLst>
            </a:custGeom>
            <a:blipFill>
              <a:blip r:embed="rId5"/>
              <a:stretch>
                <a:fillRect l="0" t="-2173" r="0" b="-2173"/>
              </a:stretch>
            </a:blipFill>
          </p:spPr>
        </p:sp>
      </p:grpSp>
      <p:grpSp>
        <p:nvGrpSpPr>
          <p:cNvPr name="Group 9" id="9"/>
          <p:cNvGrpSpPr/>
          <p:nvPr/>
        </p:nvGrpSpPr>
        <p:grpSpPr>
          <a:xfrm rot="0">
            <a:off x="15823614" y="-3331856"/>
            <a:ext cx="1435686" cy="5596956"/>
            <a:chOff x="0" y="0"/>
            <a:chExt cx="378123" cy="1474095"/>
          </a:xfrm>
        </p:grpSpPr>
        <p:sp>
          <p:nvSpPr>
            <p:cNvPr name="Freeform 10" id="10"/>
            <p:cNvSpPr/>
            <p:nvPr/>
          </p:nvSpPr>
          <p:spPr>
            <a:xfrm flipH="false" flipV="false" rot="0">
              <a:off x="0" y="0"/>
              <a:ext cx="378123" cy="1474095"/>
            </a:xfrm>
            <a:custGeom>
              <a:avLst/>
              <a:gdLst/>
              <a:ahLst/>
              <a:cxnLst/>
              <a:rect r="r" b="b" t="t" l="l"/>
              <a:pathLst>
                <a:path h="1474095" w="378123">
                  <a:moveTo>
                    <a:pt x="189062" y="0"/>
                  </a:moveTo>
                  <a:lnTo>
                    <a:pt x="189062" y="0"/>
                  </a:lnTo>
                  <a:cubicBezTo>
                    <a:pt x="239204" y="0"/>
                    <a:pt x="287292" y="19919"/>
                    <a:pt x="322748" y="55375"/>
                  </a:cubicBezTo>
                  <a:cubicBezTo>
                    <a:pt x="358204" y="90831"/>
                    <a:pt x="378123" y="138919"/>
                    <a:pt x="378123" y="189062"/>
                  </a:cubicBezTo>
                  <a:lnTo>
                    <a:pt x="378123" y="1285034"/>
                  </a:lnTo>
                  <a:cubicBezTo>
                    <a:pt x="378123" y="1389450"/>
                    <a:pt x="293477" y="1474095"/>
                    <a:pt x="189062" y="1474095"/>
                  </a:cubicBezTo>
                  <a:lnTo>
                    <a:pt x="189062" y="1474095"/>
                  </a:lnTo>
                  <a:cubicBezTo>
                    <a:pt x="84646" y="1474095"/>
                    <a:pt x="0" y="1389450"/>
                    <a:pt x="0" y="1285034"/>
                  </a:cubicBezTo>
                  <a:lnTo>
                    <a:pt x="0" y="189062"/>
                  </a:lnTo>
                  <a:cubicBezTo>
                    <a:pt x="0" y="84646"/>
                    <a:pt x="84646" y="0"/>
                    <a:pt x="189062" y="0"/>
                  </a:cubicBezTo>
                  <a:close/>
                </a:path>
              </a:pathLst>
            </a:custGeom>
            <a:solidFill>
              <a:srgbClr val="2790BF"/>
            </a:solidFill>
          </p:spPr>
        </p:sp>
        <p:sp>
          <p:nvSpPr>
            <p:cNvPr name="TextBox 11" id="11"/>
            <p:cNvSpPr txBox="true"/>
            <p:nvPr/>
          </p:nvSpPr>
          <p:spPr>
            <a:xfrm>
              <a:off x="0" y="-38100"/>
              <a:ext cx="378123" cy="1512195"/>
            </a:xfrm>
            <a:prstGeom prst="rect">
              <a:avLst/>
            </a:prstGeom>
          </p:spPr>
          <p:txBody>
            <a:bodyPr anchor="ctr" rtlCol="false" tIns="50800" lIns="50800" bIns="50800" rIns="50800"/>
            <a:lstStyle/>
            <a:p>
              <a:pPr algn="ctr">
                <a:lnSpc>
                  <a:spcPts val="3080"/>
                </a:lnSpc>
              </a:pPr>
            </a:p>
          </p:txBody>
        </p:sp>
      </p:grpSp>
      <p:grpSp>
        <p:nvGrpSpPr>
          <p:cNvPr name="Group 12" id="12"/>
          <p:cNvGrpSpPr/>
          <p:nvPr/>
        </p:nvGrpSpPr>
        <p:grpSpPr>
          <a:xfrm rot="-5400000">
            <a:off x="15991638" y="7990638"/>
            <a:ext cx="713818" cy="1821506"/>
            <a:chOff x="0" y="0"/>
            <a:chExt cx="188002" cy="479738"/>
          </a:xfrm>
        </p:grpSpPr>
        <p:sp>
          <p:nvSpPr>
            <p:cNvPr name="Freeform 13" id="13"/>
            <p:cNvSpPr/>
            <p:nvPr/>
          </p:nvSpPr>
          <p:spPr>
            <a:xfrm flipH="false" flipV="false" rot="0">
              <a:off x="0" y="0"/>
              <a:ext cx="188002" cy="479738"/>
            </a:xfrm>
            <a:custGeom>
              <a:avLst/>
              <a:gdLst/>
              <a:ahLst/>
              <a:cxnLst/>
              <a:rect r="r" b="b" t="t" l="l"/>
              <a:pathLst>
                <a:path h="479738" w="188002">
                  <a:moveTo>
                    <a:pt x="94001" y="0"/>
                  </a:moveTo>
                  <a:lnTo>
                    <a:pt x="94001" y="0"/>
                  </a:lnTo>
                  <a:cubicBezTo>
                    <a:pt x="145916" y="0"/>
                    <a:pt x="188002" y="42086"/>
                    <a:pt x="188002" y="94001"/>
                  </a:cubicBezTo>
                  <a:lnTo>
                    <a:pt x="188002" y="385738"/>
                  </a:lnTo>
                  <a:cubicBezTo>
                    <a:pt x="188002" y="410668"/>
                    <a:pt x="178098" y="434578"/>
                    <a:pt x="160469" y="452206"/>
                  </a:cubicBezTo>
                  <a:cubicBezTo>
                    <a:pt x="142841" y="469835"/>
                    <a:pt x="118931" y="479738"/>
                    <a:pt x="94001" y="479738"/>
                  </a:cubicBezTo>
                  <a:lnTo>
                    <a:pt x="94001" y="479738"/>
                  </a:lnTo>
                  <a:cubicBezTo>
                    <a:pt x="42086" y="479738"/>
                    <a:pt x="0" y="437653"/>
                    <a:pt x="0" y="385738"/>
                  </a:cubicBezTo>
                  <a:lnTo>
                    <a:pt x="0" y="94001"/>
                  </a:lnTo>
                  <a:cubicBezTo>
                    <a:pt x="0" y="69070"/>
                    <a:pt x="9904" y="45161"/>
                    <a:pt x="27532" y="27532"/>
                  </a:cubicBezTo>
                  <a:cubicBezTo>
                    <a:pt x="45161" y="9904"/>
                    <a:pt x="69070" y="0"/>
                    <a:pt x="94001" y="0"/>
                  </a:cubicBezTo>
                  <a:close/>
                </a:path>
              </a:pathLst>
            </a:custGeom>
            <a:solidFill>
              <a:srgbClr val="EFA533"/>
            </a:solidFill>
          </p:spPr>
        </p:sp>
        <p:sp>
          <p:nvSpPr>
            <p:cNvPr name="TextBox 14" id="14"/>
            <p:cNvSpPr txBox="true"/>
            <p:nvPr/>
          </p:nvSpPr>
          <p:spPr>
            <a:xfrm>
              <a:off x="0" y="-38100"/>
              <a:ext cx="188002" cy="517838"/>
            </a:xfrm>
            <a:prstGeom prst="rect">
              <a:avLst/>
            </a:prstGeom>
          </p:spPr>
          <p:txBody>
            <a:bodyPr anchor="ctr" rtlCol="false" tIns="50800" lIns="50800" bIns="50800" rIns="50800"/>
            <a:lstStyle/>
            <a:p>
              <a:pPr algn="ctr">
                <a:lnSpc>
                  <a:spcPts val="3080"/>
                </a:lnSpc>
              </a:pPr>
            </a:p>
          </p:txBody>
        </p:sp>
      </p:grpSp>
      <p:sp>
        <p:nvSpPr>
          <p:cNvPr name="Freeform 15" id="15"/>
          <p:cNvSpPr/>
          <p:nvPr/>
        </p:nvSpPr>
        <p:spPr>
          <a:xfrm flipH="false" flipV="false" rot="0">
            <a:off x="16734513" y="8720675"/>
            <a:ext cx="361432" cy="361432"/>
          </a:xfrm>
          <a:custGeom>
            <a:avLst/>
            <a:gdLst/>
            <a:ahLst/>
            <a:cxnLst/>
            <a:rect r="r" b="b" t="t" l="l"/>
            <a:pathLst>
              <a:path h="361432" w="361432">
                <a:moveTo>
                  <a:pt x="0" y="0"/>
                </a:moveTo>
                <a:lnTo>
                  <a:pt x="361431" y="0"/>
                </a:lnTo>
                <a:lnTo>
                  <a:pt x="361431" y="361432"/>
                </a:lnTo>
                <a:lnTo>
                  <a:pt x="0" y="361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916588" y="1998889"/>
            <a:ext cx="359574" cy="437172"/>
          </a:xfrm>
          <a:custGeom>
            <a:avLst/>
            <a:gdLst/>
            <a:ahLst/>
            <a:cxnLst/>
            <a:rect r="r" b="b" t="t" l="l"/>
            <a:pathLst>
              <a:path h="437172" w="359574">
                <a:moveTo>
                  <a:pt x="0" y="0"/>
                </a:moveTo>
                <a:lnTo>
                  <a:pt x="359574" y="0"/>
                </a:lnTo>
                <a:lnTo>
                  <a:pt x="359574" y="437172"/>
                </a:lnTo>
                <a:lnTo>
                  <a:pt x="0" y="4371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7468797" y="2993372"/>
            <a:ext cx="9790503" cy="2609850"/>
          </a:xfrm>
          <a:prstGeom prst="rect">
            <a:avLst/>
          </a:prstGeom>
        </p:spPr>
        <p:txBody>
          <a:bodyPr anchor="t" rtlCol="false" tIns="0" lIns="0" bIns="0" rIns="0">
            <a:spAutoFit/>
          </a:bodyPr>
          <a:lstStyle/>
          <a:p>
            <a:pPr algn="r">
              <a:lnSpc>
                <a:spcPts val="9600"/>
              </a:lnSpc>
            </a:pPr>
            <a:r>
              <a:rPr lang="en-US" b="true" sz="8000">
                <a:solidFill>
                  <a:srgbClr val="073D4A"/>
                </a:solidFill>
                <a:latin typeface="Futura Ultra-Bold"/>
                <a:ea typeface="Futura Ultra-Bold"/>
                <a:cs typeface="Futura Ultra-Bold"/>
                <a:sym typeface="Futura Ultra-Bold"/>
              </a:rPr>
              <a:t>UK TRAIN RIDES</a:t>
            </a:r>
          </a:p>
          <a:p>
            <a:pPr algn="r">
              <a:lnSpc>
                <a:spcPts val="9600"/>
              </a:lnSpc>
            </a:pPr>
          </a:p>
        </p:txBody>
      </p:sp>
      <p:sp>
        <p:nvSpPr>
          <p:cNvPr name="TextBox 18" id="18"/>
          <p:cNvSpPr txBox="true"/>
          <p:nvPr/>
        </p:nvSpPr>
        <p:spPr>
          <a:xfrm rot="0">
            <a:off x="9276162" y="5192698"/>
            <a:ext cx="5841563" cy="1619250"/>
          </a:xfrm>
          <a:prstGeom prst="rect">
            <a:avLst/>
          </a:prstGeom>
        </p:spPr>
        <p:txBody>
          <a:bodyPr anchor="t" rtlCol="false" tIns="0" lIns="0" bIns="0" rIns="0">
            <a:spAutoFit/>
          </a:bodyPr>
          <a:lstStyle/>
          <a:p>
            <a:pPr algn="l">
              <a:lnSpc>
                <a:spcPts val="6300"/>
              </a:lnSpc>
            </a:pPr>
            <a:r>
              <a:rPr lang="en-US" sz="4500" b="true">
                <a:solidFill>
                  <a:srgbClr val="6F604E"/>
                </a:solidFill>
                <a:latin typeface="Poppins Bold"/>
                <a:ea typeface="Poppins Bold"/>
                <a:cs typeface="Poppins Bold"/>
                <a:sym typeface="Poppins Bold"/>
              </a:rPr>
              <a:t>DATA ANALYSIS</a:t>
            </a:r>
          </a:p>
          <a:p>
            <a:pPr algn="l">
              <a:lnSpc>
                <a:spcPts val="6300"/>
              </a:lnSpc>
            </a:pPr>
          </a:p>
        </p:txBody>
      </p:sp>
      <p:sp>
        <p:nvSpPr>
          <p:cNvPr name="TextBox 19" id="19"/>
          <p:cNvSpPr txBox="true"/>
          <p:nvPr/>
        </p:nvSpPr>
        <p:spPr>
          <a:xfrm rot="0">
            <a:off x="9405167" y="6773848"/>
            <a:ext cx="4547741" cy="2715893"/>
          </a:xfrm>
          <a:prstGeom prst="rect">
            <a:avLst/>
          </a:prstGeom>
        </p:spPr>
        <p:txBody>
          <a:bodyPr anchor="t" rtlCol="false" tIns="0" lIns="0" bIns="0" rIns="0">
            <a:spAutoFit/>
          </a:bodyPr>
          <a:lstStyle/>
          <a:p>
            <a:pPr algn="just">
              <a:lnSpc>
                <a:spcPts val="3080"/>
              </a:lnSpc>
            </a:pPr>
            <a:r>
              <a:rPr lang="en-US" b="true" sz="2200" i="true">
                <a:solidFill>
                  <a:srgbClr val="073D4A"/>
                </a:solidFill>
                <a:latin typeface="Inter Bold Italics"/>
                <a:ea typeface="Inter Bold Italics"/>
                <a:cs typeface="Inter Bold Italics"/>
                <a:sym typeface="Inter Bold Italics"/>
              </a:rPr>
              <a:t>DATE:12/4/2025</a:t>
            </a:r>
          </a:p>
          <a:p>
            <a:pPr algn="just">
              <a:lnSpc>
                <a:spcPts val="3080"/>
              </a:lnSpc>
            </a:pPr>
            <a:r>
              <a:rPr lang="en-US" b="true" sz="2200" i="true">
                <a:solidFill>
                  <a:srgbClr val="073D4A"/>
                </a:solidFill>
                <a:latin typeface="Inter Bold Italics"/>
                <a:ea typeface="Inter Bold Italics"/>
                <a:cs typeface="Inter Bold Italics"/>
                <a:sym typeface="Inter Bold Italics"/>
              </a:rPr>
              <a:t>Project Team :</a:t>
            </a:r>
          </a:p>
          <a:p>
            <a:pPr algn="just">
              <a:lnSpc>
                <a:spcPts val="3080"/>
              </a:lnSpc>
            </a:pPr>
            <a:r>
              <a:rPr lang="en-US" b="true" sz="2200" i="true">
                <a:solidFill>
                  <a:srgbClr val="073D4A"/>
                </a:solidFill>
                <a:latin typeface="Inter Bold Italics"/>
                <a:ea typeface="Inter Bold Italics"/>
                <a:cs typeface="Inter Bold Italics"/>
                <a:sym typeface="Inter Bold Italics"/>
              </a:rPr>
              <a:t>1.Aya Ahmed Abdelfattah </a:t>
            </a:r>
          </a:p>
          <a:p>
            <a:pPr algn="just">
              <a:lnSpc>
                <a:spcPts val="3080"/>
              </a:lnSpc>
            </a:pPr>
            <a:r>
              <a:rPr lang="en-US" b="true" sz="2200" i="true">
                <a:solidFill>
                  <a:srgbClr val="073D4A"/>
                </a:solidFill>
                <a:latin typeface="Inter Bold Italics"/>
                <a:ea typeface="Inter Bold Italics"/>
                <a:cs typeface="Inter Bold Italics"/>
                <a:sym typeface="Inter Bold Italics"/>
              </a:rPr>
              <a:t>2.George Gerges Georgy</a:t>
            </a:r>
          </a:p>
          <a:p>
            <a:pPr algn="just">
              <a:lnSpc>
                <a:spcPts val="3080"/>
              </a:lnSpc>
            </a:pPr>
            <a:r>
              <a:rPr lang="en-US" b="true" sz="2200" i="true">
                <a:solidFill>
                  <a:srgbClr val="073D4A"/>
                </a:solidFill>
                <a:latin typeface="Inter Bold Italics"/>
                <a:ea typeface="Inter Bold Italics"/>
                <a:cs typeface="Inter Bold Italics"/>
                <a:sym typeface="Inter Bold Italics"/>
              </a:rPr>
              <a:t>3.Omnya mamdouh Ibrahim </a:t>
            </a:r>
          </a:p>
          <a:p>
            <a:pPr algn="just">
              <a:lnSpc>
                <a:spcPts val="3080"/>
              </a:lnSpc>
            </a:pPr>
            <a:r>
              <a:rPr lang="en-US" b="true" sz="2200" i="true">
                <a:solidFill>
                  <a:srgbClr val="073D4A"/>
                </a:solidFill>
                <a:latin typeface="Inter Bold Italics"/>
                <a:ea typeface="Inter Bold Italics"/>
                <a:cs typeface="Inter Bold Italics"/>
                <a:sym typeface="Inter Bold Italics"/>
              </a:rPr>
              <a:t>4.Esraa Ahmed Abou ElQassem</a:t>
            </a:r>
          </a:p>
          <a:p>
            <a:pPr algn="just">
              <a:lnSpc>
                <a:spcPts val="3080"/>
              </a:lnSpc>
            </a:pPr>
          </a:p>
        </p:txBody>
      </p:sp>
      <p:sp>
        <p:nvSpPr>
          <p:cNvPr name="TextBox 20" id="20"/>
          <p:cNvSpPr txBox="true"/>
          <p:nvPr/>
        </p:nvSpPr>
        <p:spPr>
          <a:xfrm rot="0">
            <a:off x="15733749" y="8712029"/>
            <a:ext cx="1114805" cy="349248"/>
          </a:xfrm>
          <a:prstGeom prst="rect">
            <a:avLst/>
          </a:prstGeom>
        </p:spPr>
        <p:txBody>
          <a:bodyPr anchor="t" rtlCol="false" tIns="0" lIns="0" bIns="0" rIns="0">
            <a:spAutoFit/>
          </a:bodyPr>
          <a:lstStyle/>
          <a:p>
            <a:pPr algn="just">
              <a:lnSpc>
                <a:spcPts val="2800"/>
              </a:lnSpc>
            </a:pPr>
            <a:r>
              <a:rPr lang="en-US" b="true" sz="2000">
                <a:solidFill>
                  <a:srgbClr val="FFFFFF"/>
                </a:solidFill>
                <a:latin typeface="Inter Bold"/>
                <a:ea typeface="Inter Bold"/>
                <a:cs typeface="Inter Bold"/>
                <a:sym typeface="Inter Bold"/>
              </a:rPr>
              <a:t>START</a:t>
            </a:r>
          </a:p>
        </p:txBody>
      </p:sp>
      <p:sp>
        <p:nvSpPr>
          <p:cNvPr name="TextBox 21" id="21"/>
          <p:cNvSpPr txBox="true"/>
          <p:nvPr/>
        </p:nvSpPr>
        <p:spPr>
          <a:xfrm rot="0">
            <a:off x="9405167" y="1998889"/>
            <a:ext cx="3078029" cy="356233"/>
          </a:xfrm>
          <a:prstGeom prst="rect">
            <a:avLst/>
          </a:prstGeom>
        </p:spPr>
        <p:txBody>
          <a:bodyPr anchor="t" rtlCol="false" tIns="0" lIns="0" bIns="0" rIns="0">
            <a:spAutoFit/>
          </a:bodyPr>
          <a:lstStyle/>
          <a:p>
            <a:pPr algn="r">
              <a:lnSpc>
                <a:spcPts val="2940"/>
              </a:lnSpc>
            </a:pPr>
            <a:r>
              <a:rPr lang="en-US" sz="2100" b="true">
                <a:solidFill>
                  <a:srgbClr val="6F604E"/>
                </a:solidFill>
                <a:latin typeface="Inter Bold"/>
                <a:ea typeface="Inter Bold"/>
                <a:cs typeface="Inter Bold"/>
                <a:sym typeface="Inter Bold"/>
              </a:rPr>
              <a:t>Timmerman Industries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1086027" y="-1206009"/>
            <a:ext cx="8804620" cy="880462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A533"/>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5" id="5"/>
          <p:cNvSpPr/>
          <p:nvPr/>
        </p:nvSpPr>
        <p:spPr>
          <a:xfrm flipH="true" flipV="false" rot="0">
            <a:off x="8508116" y="-1161147"/>
            <a:ext cx="4379694" cy="4379694"/>
          </a:xfrm>
          <a:custGeom>
            <a:avLst/>
            <a:gdLst/>
            <a:ahLst/>
            <a:cxnLst/>
            <a:rect r="r" b="b" t="t" l="l"/>
            <a:pathLst>
              <a:path h="4379694" w="4379694">
                <a:moveTo>
                  <a:pt x="4379694" y="0"/>
                </a:moveTo>
                <a:lnTo>
                  <a:pt x="0" y="0"/>
                </a:lnTo>
                <a:lnTo>
                  <a:pt x="0" y="4379694"/>
                </a:lnTo>
                <a:lnTo>
                  <a:pt x="4379694" y="4379694"/>
                </a:lnTo>
                <a:lnTo>
                  <a:pt x="43796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927879" y="8204813"/>
            <a:ext cx="1331421" cy="1053487"/>
          </a:xfrm>
          <a:custGeom>
            <a:avLst/>
            <a:gdLst/>
            <a:ahLst/>
            <a:cxnLst/>
            <a:rect r="r" b="b" t="t" l="l"/>
            <a:pathLst>
              <a:path h="1053487" w="1331421">
                <a:moveTo>
                  <a:pt x="0" y="0"/>
                </a:moveTo>
                <a:lnTo>
                  <a:pt x="1331421" y="0"/>
                </a:lnTo>
                <a:lnTo>
                  <a:pt x="1331421" y="1053487"/>
                </a:lnTo>
                <a:lnTo>
                  <a:pt x="0" y="1053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504135"/>
            <a:ext cx="1992763" cy="620247"/>
          </a:xfrm>
          <a:custGeom>
            <a:avLst/>
            <a:gdLst/>
            <a:ahLst/>
            <a:cxnLst/>
            <a:rect r="r" b="b" t="t" l="l"/>
            <a:pathLst>
              <a:path h="620247" w="1992763">
                <a:moveTo>
                  <a:pt x="0" y="0"/>
                </a:moveTo>
                <a:lnTo>
                  <a:pt x="1992763" y="0"/>
                </a:lnTo>
                <a:lnTo>
                  <a:pt x="1992763" y="620247"/>
                </a:lnTo>
                <a:lnTo>
                  <a:pt x="0" y="62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120764" y="9902998"/>
            <a:ext cx="7305800" cy="181803"/>
            <a:chOff x="0" y="0"/>
            <a:chExt cx="1924161" cy="47882"/>
          </a:xfrm>
        </p:grpSpPr>
        <p:sp>
          <p:nvSpPr>
            <p:cNvPr name="Freeform 9" id="9"/>
            <p:cNvSpPr/>
            <p:nvPr/>
          </p:nvSpPr>
          <p:spPr>
            <a:xfrm flipH="false" flipV="false" rot="0">
              <a:off x="0" y="0"/>
              <a:ext cx="1924161" cy="47882"/>
            </a:xfrm>
            <a:custGeom>
              <a:avLst/>
              <a:gdLst/>
              <a:ahLst/>
              <a:cxnLst/>
              <a:rect r="r" b="b" t="t" l="l"/>
              <a:pathLst>
                <a:path h="47882" w="1924161">
                  <a:moveTo>
                    <a:pt x="23941" y="0"/>
                  </a:moveTo>
                  <a:lnTo>
                    <a:pt x="1900220" y="0"/>
                  </a:lnTo>
                  <a:cubicBezTo>
                    <a:pt x="1913442" y="0"/>
                    <a:pt x="1924161" y="10719"/>
                    <a:pt x="1924161" y="23941"/>
                  </a:cubicBezTo>
                  <a:lnTo>
                    <a:pt x="1924161" y="23941"/>
                  </a:lnTo>
                  <a:cubicBezTo>
                    <a:pt x="1924161" y="37164"/>
                    <a:pt x="1913442" y="47882"/>
                    <a:pt x="1900220" y="47882"/>
                  </a:cubicBezTo>
                  <a:lnTo>
                    <a:pt x="23941" y="47882"/>
                  </a:lnTo>
                  <a:cubicBezTo>
                    <a:pt x="10719" y="47882"/>
                    <a:pt x="0" y="37164"/>
                    <a:pt x="0" y="23941"/>
                  </a:cubicBezTo>
                  <a:lnTo>
                    <a:pt x="0" y="23941"/>
                  </a:lnTo>
                  <a:cubicBezTo>
                    <a:pt x="0" y="10719"/>
                    <a:pt x="10719" y="0"/>
                    <a:pt x="23941" y="0"/>
                  </a:cubicBezTo>
                  <a:close/>
                </a:path>
              </a:pathLst>
            </a:custGeom>
            <a:solidFill>
              <a:srgbClr val="2790BF"/>
            </a:solidFill>
          </p:spPr>
        </p:sp>
        <p:sp>
          <p:nvSpPr>
            <p:cNvPr name="TextBox 10" id="10"/>
            <p:cNvSpPr txBox="true"/>
            <p:nvPr/>
          </p:nvSpPr>
          <p:spPr>
            <a:xfrm>
              <a:off x="0" y="-38100"/>
              <a:ext cx="1924161" cy="85982"/>
            </a:xfrm>
            <a:prstGeom prst="rect">
              <a:avLst/>
            </a:prstGeom>
          </p:spPr>
          <p:txBody>
            <a:bodyPr anchor="ctr" rtlCol="false" tIns="50800" lIns="50800" bIns="50800" rIns="50800"/>
            <a:lstStyle/>
            <a:p>
              <a:pPr algn="ctr">
                <a:lnSpc>
                  <a:spcPts val="3080"/>
                </a:lnSpc>
              </a:pPr>
            </a:p>
          </p:txBody>
        </p:sp>
      </p:grpSp>
      <p:grpSp>
        <p:nvGrpSpPr>
          <p:cNvPr name="Group 11" id="11"/>
          <p:cNvGrpSpPr/>
          <p:nvPr/>
        </p:nvGrpSpPr>
        <p:grpSpPr>
          <a:xfrm rot="0">
            <a:off x="14089360" y="2501316"/>
            <a:ext cx="1873130" cy="18731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F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sp>
        <p:nvSpPr>
          <p:cNvPr name="Freeform 14" id="14"/>
          <p:cNvSpPr/>
          <p:nvPr/>
        </p:nvSpPr>
        <p:spPr>
          <a:xfrm flipH="false" flipV="false" rot="0">
            <a:off x="14426564" y="2825507"/>
            <a:ext cx="1198722" cy="1224748"/>
          </a:xfrm>
          <a:custGeom>
            <a:avLst/>
            <a:gdLst/>
            <a:ahLst/>
            <a:cxnLst/>
            <a:rect r="r" b="b" t="t" l="l"/>
            <a:pathLst>
              <a:path h="1224748" w="1198722">
                <a:moveTo>
                  <a:pt x="0" y="0"/>
                </a:moveTo>
                <a:lnTo>
                  <a:pt x="1198722" y="0"/>
                </a:lnTo>
                <a:lnTo>
                  <a:pt x="1198722" y="1224748"/>
                </a:lnTo>
                <a:lnTo>
                  <a:pt x="0" y="12247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028700" y="2601267"/>
            <a:ext cx="9117226" cy="4283078"/>
          </a:xfrm>
          <a:prstGeom prst="rect">
            <a:avLst/>
          </a:prstGeom>
        </p:spPr>
        <p:txBody>
          <a:bodyPr anchor="t" rtlCol="false" tIns="0" lIns="0" bIns="0" rIns="0">
            <a:spAutoFit/>
          </a:bodyPr>
          <a:lstStyle/>
          <a:p>
            <a:pPr algn="l">
              <a:lnSpc>
                <a:spcPts val="11199"/>
              </a:lnSpc>
            </a:pPr>
            <a:r>
              <a:rPr lang="en-US" sz="7999" b="true">
                <a:solidFill>
                  <a:srgbClr val="6F604E"/>
                </a:solidFill>
                <a:latin typeface="Poppins Ultra-Bold"/>
                <a:ea typeface="Poppins Ultra-Bold"/>
                <a:cs typeface="Poppins Ultra-Bold"/>
                <a:sym typeface="Poppins Ultra-Bold"/>
              </a:rPr>
              <a:t>Busiest Network Hubs</a:t>
            </a:r>
          </a:p>
          <a:p>
            <a:pPr algn="l">
              <a:lnSpc>
                <a:spcPts val="11199"/>
              </a:lnSpc>
            </a:pPr>
          </a:p>
        </p:txBody>
      </p:sp>
      <p:sp>
        <p:nvSpPr>
          <p:cNvPr name="TextBox 16" id="16"/>
          <p:cNvSpPr txBox="true"/>
          <p:nvPr/>
        </p:nvSpPr>
        <p:spPr>
          <a:xfrm rot="0">
            <a:off x="628780" y="5560039"/>
            <a:ext cx="11651595" cy="4935853"/>
          </a:xfrm>
          <a:prstGeom prst="rect">
            <a:avLst/>
          </a:prstGeom>
        </p:spPr>
        <p:txBody>
          <a:bodyPr anchor="t" rtlCol="false" tIns="0" lIns="0" bIns="0" rIns="0">
            <a:spAutoFit/>
          </a:bodyPr>
          <a:lstStyle/>
          <a:p>
            <a:pPr algn="l">
              <a:lnSpc>
                <a:spcPts val="3640"/>
              </a:lnSpc>
            </a:pPr>
            <a:r>
              <a:rPr lang="en-US" sz="2600" b="true">
                <a:solidFill>
                  <a:srgbClr val="004AAD"/>
                </a:solidFill>
                <a:latin typeface="Inter Bold"/>
                <a:ea typeface="Inter Bold"/>
                <a:cs typeface="Inter Bold"/>
                <a:sym typeface="Inter Bold"/>
              </a:rPr>
              <a:t>·Routes:</a:t>
            </a:r>
            <a:r>
              <a:rPr lang="en-US" sz="2600" b="true">
                <a:solidFill>
                  <a:srgbClr val="073D4A"/>
                </a:solidFill>
                <a:latin typeface="Inter Bold"/>
                <a:ea typeface="Inter Bold"/>
                <a:cs typeface="Inter Bold"/>
                <a:sym typeface="Inter Bold"/>
              </a:rPr>
              <a:t> </a:t>
            </a:r>
            <a:r>
              <a:rPr lang="en-US" sz="2600">
                <a:solidFill>
                  <a:srgbClr val="073D4A"/>
                </a:solidFill>
                <a:latin typeface="Inter"/>
                <a:ea typeface="Inter"/>
                <a:cs typeface="Inter"/>
                <a:sym typeface="Inter"/>
              </a:rPr>
              <a:t>Manchester–Liverpool (4.6K trips), London Euston Manchester (3.9K trips).</a:t>
            </a:r>
          </a:p>
          <a:p>
            <a:pPr algn="just">
              <a:lnSpc>
                <a:spcPts val="3500"/>
              </a:lnSpc>
            </a:pPr>
          </a:p>
          <a:p>
            <a:pPr algn="l">
              <a:lnSpc>
                <a:spcPts val="2775"/>
              </a:lnSpc>
            </a:pPr>
            <a:r>
              <a:rPr lang="en-US" sz="2500" b="true">
                <a:solidFill>
                  <a:srgbClr val="073D4A"/>
                </a:solidFill>
                <a:latin typeface="Inter Bold"/>
                <a:ea typeface="Inter Bold"/>
                <a:cs typeface="Inter Bold"/>
                <a:sym typeface="Inter Bold"/>
              </a:rPr>
              <a:t>·</a:t>
            </a:r>
            <a:r>
              <a:rPr lang="en-US" sz="2500" b="true">
                <a:solidFill>
                  <a:srgbClr val="004AAD"/>
                </a:solidFill>
                <a:latin typeface="Inter Bold"/>
                <a:ea typeface="Inter Bold"/>
                <a:cs typeface="Inter Bold"/>
                <a:sym typeface="Inter Bold"/>
              </a:rPr>
              <a:t>Stations</a:t>
            </a:r>
            <a:r>
              <a:rPr lang="en-US" sz="2500" b="true">
                <a:solidFill>
                  <a:srgbClr val="073D4A"/>
                </a:solidFill>
                <a:latin typeface="Inter Bold"/>
                <a:ea typeface="Inter Bold"/>
                <a:cs typeface="Inter Bold"/>
                <a:sym typeface="Inter Bold"/>
              </a:rPr>
              <a:t>: </a:t>
            </a:r>
            <a:r>
              <a:rPr lang="en-US" sz="2500">
                <a:solidFill>
                  <a:srgbClr val="073D4A"/>
                </a:solidFill>
                <a:latin typeface="Inter"/>
                <a:ea typeface="Inter"/>
                <a:cs typeface="Inter"/>
                <a:sym typeface="Inter"/>
              </a:rPr>
              <a:t>Manchester Piccadilly (5.7K trips), London Euston (5.2K trips).</a:t>
            </a:r>
          </a:p>
          <a:p>
            <a:pPr algn="l">
              <a:lnSpc>
                <a:spcPts val="2775"/>
              </a:lnSpc>
            </a:pPr>
          </a:p>
          <a:p>
            <a:pPr algn="l">
              <a:lnSpc>
                <a:spcPts val="2775"/>
              </a:lnSpc>
            </a:pPr>
          </a:p>
          <a:p>
            <a:pPr algn="l">
              <a:lnSpc>
                <a:spcPts val="2775"/>
              </a:lnSpc>
            </a:pPr>
            <a:r>
              <a:rPr lang="en-US" sz="2500">
                <a:solidFill>
                  <a:srgbClr val="073D4A"/>
                </a:solidFill>
                <a:latin typeface="Inter"/>
                <a:ea typeface="Inter"/>
                <a:cs typeface="Inter"/>
                <a:sym typeface="Inter"/>
              </a:rPr>
              <a:t>·</a:t>
            </a:r>
            <a:r>
              <a:rPr lang="en-US" sz="2500" b="true">
                <a:solidFill>
                  <a:srgbClr val="004AAD"/>
                </a:solidFill>
                <a:latin typeface="Inter Bold"/>
                <a:ea typeface="Inter Bold"/>
                <a:cs typeface="Inter Bold"/>
                <a:sym typeface="Inter Bold"/>
              </a:rPr>
              <a:t>Peak Hours:</a:t>
            </a:r>
            <a:r>
              <a:rPr lang="en-US" sz="2500">
                <a:solidFill>
                  <a:srgbClr val="073D4A"/>
                </a:solidFill>
                <a:latin typeface="Inter"/>
                <a:ea typeface="Inter"/>
                <a:cs typeface="Inter"/>
                <a:sym typeface="Inter"/>
              </a:rPr>
              <a:t> 6:45 PM (2.6K trips).</a:t>
            </a:r>
          </a:p>
          <a:p>
            <a:pPr algn="just">
              <a:lnSpc>
                <a:spcPts val="3500"/>
              </a:lnSpc>
            </a:pPr>
          </a:p>
          <a:p>
            <a:pPr algn="just">
              <a:lnSpc>
                <a:spcPts val="3500"/>
              </a:lnSpc>
            </a:pPr>
            <a:r>
              <a:rPr lang="en-US" sz="2500" b="true">
                <a:solidFill>
                  <a:srgbClr val="004AAD"/>
                </a:solidFill>
                <a:latin typeface="Inter Bold"/>
                <a:ea typeface="Inter Bold"/>
                <a:cs typeface="Inter Bold"/>
                <a:sym typeface="Inter Bold"/>
              </a:rPr>
              <a:t>Observation:</a:t>
            </a:r>
            <a:r>
              <a:rPr lang="en-US" sz="2500" b="true">
                <a:solidFill>
                  <a:srgbClr val="073D4A"/>
                </a:solidFill>
                <a:latin typeface="Inter Bold"/>
                <a:ea typeface="Inter Bold"/>
                <a:cs typeface="Inter Bold"/>
                <a:sym typeface="Inter Bold"/>
              </a:rPr>
              <a:t> </a:t>
            </a:r>
            <a:r>
              <a:rPr lang="en-US" sz="2500">
                <a:solidFill>
                  <a:srgbClr val="073D4A"/>
                </a:solidFill>
                <a:latin typeface="Inter"/>
                <a:ea typeface="Inter"/>
                <a:cs typeface="Inter"/>
                <a:sym typeface="Inter"/>
              </a:rPr>
              <a:t>Midweek demand (Tuesday–Friday) dominates, driven by commuter traffic.</a:t>
            </a:r>
          </a:p>
          <a:p>
            <a:pPr algn="just">
              <a:lnSpc>
                <a:spcPts val="3500"/>
              </a:lnSpc>
            </a:pPr>
          </a:p>
          <a:p>
            <a:pPr algn="just">
              <a:lnSpc>
                <a:spcPts val="35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false" rot="0">
            <a:off x="44532" y="0"/>
            <a:ext cx="18198935" cy="10287000"/>
          </a:xfrm>
          <a:custGeom>
            <a:avLst/>
            <a:gdLst/>
            <a:ahLst/>
            <a:cxnLst/>
            <a:rect r="r" b="b" t="t" l="l"/>
            <a:pathLst>
              <a:path h="10287000" w="18198935">
                <a:moveTo>
                  <a:pt x="0" y="0"/>
                </a:moveTo>
                <a:lnTo>
                  <a:pt x="18198936" y="0"/>
                </a:lnTo>
                <a:lnTo>
                  <a:pt x="18198936"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true" rot="0">
            <a:off x="45929" y="0"/>
            <a:ext cx="3219088" cy="2977656"/>
          </a:xfrm>
          <a:custGeom>
            <a:avLst/>
            <a:gdLst/>
            <a:ahLst/>
            <a:cxnLst/>
            <a:rect r="r" b="b" t="t" l="l"/>
            <a:pathLst>
              <a:path h="2977656" w="3219088">
                <a:moveTo>
                  <a:pt x="0" y="2977656"/>
                </a:moveTo>
                <a:lnTo>
                  <a:pt x="3219088" y="2977656"/>
                </a:lnTo>
                <a:lnTo>
                  <a:pt x="3219088" y="0"/>
                </a:lnTo>
                <a:lnTo>
                  <a:pt x="0" y="0"/>
                </a:lnTo>
                <a:lnTo>
                  <a:pt x="0" y="297765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22682" y="687228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222682" y="777420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222682" y="867612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43774" y="1752379"/>
            <a:ext cx="2244226" cy="698515"/>
          </a:xfrm>
          <a:custGeom>
            <a:avLst/>
            <a:gdLst/>
            <a:ahLst/>
            <a:cxnLst/>
            <a:rect r="r" b="b" t="t" l="l"/>
            <a:pathLst>
              <a:path h="698515" w="2244226">
                <a:moveTo>
                  <a:pt x="0" y="0"/>
                </a:moveTo>
                <a:lnTo>
                  <a:pt x="2244226" y="0"/>
                </a:lnTo>
                <a:lnTo>
                  <a:pt x="2244226" y="698515"/>
                </a:lnTo>
                <a:lnTo>
                  <a:pt x="0" y="6985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41302" y="2450894"/>
            <a:ext cx="5523648" cy="6658017"/>
          </a:xfrm>
          <a:custGeom>
            <a:avLst/>
            <a:gdLst/>
            <a:ahLst/>
            <a:cxnLst/>
            <a:rect r="r" b="b" t="t" l="l"/>
            <a:pathLst>
              <a:path h="6658017" w="5523648">
                <a:moveTo>
                  <a:pt x="0" y="0"/>
                </a:moveTo>
                <a:lnTo>
                  <a:pt x="5523648" y="0"/>
                </a:lnTo>
                <a:lnTo>
                  <a:pt x="5523648" y="6658017"/>
                </a:lnTo>
                <a:lnTo>
                  <a:pt x="0" y="6658017"/>
                </a:lnTo>
                <a:lnTo>
                  <a:pt x="0" y="0"/>
                </a:lnTo>
                <a:close/>
              </a:path>
            </a:pathLst>
          </a:custGeom>
          <a:blipFill>
            <a:blip r:embed="rId8"/>
            <a:stretch>
              <a:fillRect l="-167" t="0" r="0" b="0"/>
            </a:stretch>
          </a:blipFill>
        </p:spPr>
      </p:sp>
      <p:sp>
        <p:nvSpPr>
          <p:cNvPr name="Freeform 8" id="8"/>
          <p:cNvSpPr/>
          <p:nvPr/>
        </p:nvSpPr>
        <p:spPr>
          <a:xfrm flipH="false" flipV="false" rot="0">
            <a:off x="7149428" y="2451787"/>
            <a:ext cx="5357526" cy="6657124"/>
          </a:xfrm>
          <a:custGeom>
            <a:avLst/>
            <a:gdLst/>
            <a:ahLst/>
            <a:cxnLst/>
            <a:rect r="r" b="b" t="t" l="l"/>
            <a:pathLst>
              <a:path h="6657124" w="5357526">
                <a:moveTo>
                  <a:pt x="0" y="0"/>
                </a:moveTo>
                <a:lnTo>
                  <a:pt x="5357526" y="0"/>
                </a:lnTo>
                <a:lnTo>
                  <a:pt x="5357526" y="6657124"/>
                </a:lnTo>
                <a:lnTo>
                  <a:pt x="0" y="6657124"/>
                </a:lnTo>
                <a:lnTo>
                  <a:pt x="0" y="0"/>
                </a:lnTo>
                <a:close/>
              </a:path>
            </a:pathLst>
          </a:custGeom>
          <a:blipFill>
            <a:blip r:embed="rId9"/>
            <a:stretch>
              <a:fillRect l="0" t="0" r="0" b="0"/>
            </a:stretch>
          </a:blipFill>
        </p:spPr>
      </p:sp>
      <p:sp>
        <p:nvSpPr>
          <p:cNvPr name="Freeform 9" id="9"/>
          <p:cNvSpPr/>
          <p:nvPr/>
        </p:nvSpPr>
        <p:spPr>
          <a:xfrm flipH="false" flipV="false" rot="0">
            <a:off x="12767495" y="2451787"/>
            <a:ext cx="5426635" cy="6806513"/>
          </a:xfrm>
          <a:custGeom>
            <a:avLst/>
            <a:gdLst/>
            <a:ahLst/>
            <a:cxnLst/>
            <a:rect r="r" b="b" t="t" l="l"/>
            <a:pathLst>
              <a:path h="6806513" w="5426635">
                <a:moveTo>
                  <a:pt x="0" y="0"/>
                </a:moveTo>
                <a:lnTo>
                  <a:pt x="5426635" y="0"/>
                </a:lnTo>
                <a:lnTo>
                  <a:pt x="5426635" y="6806513"/>
                </a:lnTo>
                <a:lnTo>
                  <a:pt x="0" y="6806513"/>
                </a:lnTo>
                <a:lnTo>
                  <a:pt x="0" y="0"/>
                </a:lnTo>
                <a:close/>
              </a:path>
            </a:pathLst>
          </a:custGeom>
          <a:blipFill>
            <a:blip r:embed="rId10"/>
            <a:stretch>
              <a:fillRect l="0" t="0" r="0" b="0"/>
            </a:stretch>
          </a:blipFill>
        </p:spPr>
      </p:sp>
      <p:sp>
        <p:nvSpPr>
          <p:cNvPr name="TextBox 10" id="10"/>
          <p:cNvSpPr txBox="true"/>
          <p:nvPr/>
        </p:nvSpPr>
        <p:spPr>
          <a:xfrm rot="0">
            <a:off x="3497124" y="263875"/>
            <a:ext cx="13440508" cy="1009651"/>
          </a:xfrm>
          <a:prstGeom prst="rect">
            <a:avLst/>
          </a:prstGeom>
        </p:spPr>
        <p:txBody>
          <a:bodyPr anchor="t" rtlCol="false" tIns="0" lIns="0" bIns="0" rIns="0">
            <a:spAutoFit/>
          </a:bodyPr>
          <a:lstStyle/>
          <a:p>
            <a:pPr algn="ctr">
              <a:lnSpc>
                <a:spcPts val="8399"/>
              </a:lnSpc>
              <a:spcBef>
                <a:spcPct val="0"/>
              </a:spcBef>
            </a:pPr>
            <a:r>
              <a:rPr lang="en-US" b="true" sz="5999">
                <a:solidFill>
                  <a:srgbClr val="000000"/>
                </a:solidFill>
                <a:latin typeface="Inter Bold"/>
                <a:ea typeface="Inter Bold"/>
                <a:cs typeface="Inter Bold"/>
                <a:sym typeface="Inter Bold"/>
              </a:rPr>
              <a:t>Forecasting summary for May 2024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1086027" y="-1206009"/>
            <a:ext cx="8804620" cy="880462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A533"/>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grpSp>
        <p:nvGrpSpPr>
          <p:cNvPr name="Group 5" id="5"/>
          <p:cNvGrpSpPr/>
          <p:nvPr/>
        </p:nvGrpSpPr>
        <p:grpSpPr>
          <a:xfrm rot="0">
            <a:off x="9604675" y="3837050"/>
            <a:ext cx="5421250" cy="54212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50659" t="0" r="0" b="0"/>
              </a:stretch>
            </a:blipFill>
          </p:spPr>
        </p:sp>
      </p:grpSp>
      <p:sp>
        <p:nvSpPr>
          <p:cNvPr name="Freeform 7" id="7"/>
          <p:cNvSpPr/>
          <p:nvPr/>
        </p:nvSpPr>
        <p:spPr>
          <a:xfrm flipH="true" flipV="false" rot="0">
            <a:off x="8508116" y="-1161147"/>
            <a:ext cx="4379694" cy="4379694"/>
          </a:xfrm>
          <a:custGeom>
            <a:avLst/>
            <a:gdLst/>
            <a:ahLst/>
            <a:cxnLst/>
            <a:rect r="r" b="b" t="t" l="l"/>
            <a:pathLst>
              <a:path h="4379694" w="4379694">
                <a:moveTo>
                  <a:pt x="4379694" y="0"/>
                </a:moveTo>
                <a:lnTo>
                  <a:pt x="0" y="0"/>
                </a:lnTo>
                <a:lnTo>
                  <a:pt x="0" y="4379694"/>
                </a:lnTo>
                <a:lnTo>
                  <a:pt x="4379694" y="4379694"/>
                </a:lnTo>
                <a:lnTo>
                  <a:pt x="43796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927879" y="8204813"/>
            <a:ext cx="1331421" cy="1053487"/>
          </a:xfrm>
          <a:custGeom>
            <a:avLst/>
            <a:gdLst/>
            <a:ahLst/>
            <a:cxnLst/>
            <a:rect r="r" b="b" t="t" l="l"/>
            <a:pathLst>
              <a:path h="1053487" w="1331421">
                <a:moveTo>
                  <a:pt x="0" y="0"/>
                </a:moveTo>
                <a:lnTo>
                  <a:pt x="1331421" y="0"/>
                </a:lnTo>
                <a:lnTo>
                  <a:pt x="1331421" y="1053487"/>
                </a:lnTo>
                <a:lnTo>
                  <a:pt x="0" y="10534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774612" y="0"/>
            <a:ext cx="1992763" cy="620247"/>
          </a:xfrm>
          <a:custGeom>
            <a:avLst/>
            <a:gdLst/>
            <a:ahLst/>
            <a:cxnLst/>
            <a:rect r="r" b="b" t="t" l="l"/>
            <a:pathLst>
              <a:path h="620247" w="1992763">
                <a:moveTo>
                  <a:pt x="0" y="0"/>
                </a:moveTo>
                <a:lnTo>
                  <a:pt x="1992763" y="0"/>
                </a:lnTo>
                <a:lnTo>
                  <a:pt x="1992763" y="620247"/>
                </a:lnTo>
                <a:lnTo>
                  <a:pt x="0" y="6202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8182537" y="9609723"/>
            <a:ext cx="7305800" cy="181803"/>
            <a:chOff x="0" y="0"/>
            <a:chExt cx="1924161" cy="47882"/>
          </a:xfrm>
        </p:grpSpPr>
        <p:sp>
          <p:nvSpPr>
            <p:cNvPr name="Freeform 11" id="11"/>
            <p:cNvSpPr/>
            <p:nvPr/>
          </p:nvSpPr>
          <p:spPr>
            <a:xfrm flipH="false" flipV="false" rot="0">
              <a:off x="0" y="0"/>
              <a:ext cx="1924161" cy="47882"/>
            </a:xfrm>
            <a:custGeom>
              <a:avLst/>
              <a:gdLst/>
              <a:ahLst/>
              <a:cxnLst/>
              <a:rect r="r" b="b" t="t" l="l"/>
              <a:pathLst>
                <a:path h="47882" w="1924161">
                  <a:moveTo>
                    <a:pt x="23941" y="0"/>
                  </a:moveTo>
                  <a:lnTo>
                    <a:pt x="1900220" y="0"/>
                  </a:lnTo>
                  <a:cubicBezTo>
                    <a:pt x="1913442" y="0"/>
                    <a:pt x="1924161" y="10719"/>
                    <a:pt x="1924161" y="23941"/>
                  </a:cubicBezTo>
                  <a:lnTo>
                    <a:pt x="1924161" y="23941"/>
                  </a:lnTo>
                  <a:cubicBezTo>
                    <a:pt x="1924161" y="37164"/>
                    <a:pt x="1913442" y="47882"/>
                    <a:pt x="1900220" y="47882"/>
                  </a:cubicBezTo>
                  <a:lnTo>
                    <a:pt x="23941" y="47882"/>
                  </a:lnTo>
                  <a:cubicBezTo>
                    <a:pt x="10719" y="47882"/>
                    <a:pt x="0" y="37164"/>
                    <a:pt x="0" y="23941"/>
                  </a:cubicBezTo>
                  <a:lnTo>
                    <a:pt x="0" y="23941"/>
                  </a:lnTo>
                  <a:cubicBezTo>
                    <a:pt x="0" y="10719"/>
                    <a:pt x="10719" y="0"/>
                    <a:pt x="23941" y="0"/>
                  </a:cubicBezTo>
                  <a:close/>
                </a:path>
              </a:pathLst>
            </a:custGeom>
            <a:solidFill>
              <a:srgbClr val="2790BF"/>
            </a:solidFill>
          </p:spPr>
        </p:sp>
        <p:sp>
          <p:nvSpPr>
            <p:cNvPr name="TextBox 12" id="12"/>
            <p:cNvSpPr txBox="true"/>
            <p:nvPr/>
          </p:nvSpPr>
          <p:spPr>
            <a:xfrm>
              <a:off x="0" y="-38100"/>
              <a:ext cx="1924161" cy="85982"/>
            </a:xfrm>
            <a:prstGeom prst="rect">
              <a:avLst/>
            </a:prstGeom>
          </p:spPr>
          <p:txBody>
            <a:bodyPr anchor="ctr" rtlCol="false" tIns="50800" lIns="50800" bIns="50800" rIns="50800"/>
            <a:lstStyle/>
            <a:p>
              <a:pPr algn="ctr">
                <a:lnSpc>
                  <a:spcPts val="3080"/>
                </a:lnSpc>
              </a:pPr>
            </a:p>
          </p:txBody>
        </p:sp>
      </p:grpSp>
      <p:grpSp>
        <p:nvGrpSpPr>
          <p:cNvPr name="Group 13" id="13"/>
          <p:cNvGrpSpPr/>
          <p:nvPr/>
        </p:nvGrpSpPr>
        <p:grpSpPr>
          <a:xfrm rot="0">
            <a:off x="14089360" y="2501316"/>
            <a:ext cx="1873130" cy="18731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F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080"/>
                </a:lnSpc>
              </a:pPr>
            </a:p>
          </p:txBody>
        </p:sp>
      </p:grpSp>
      <p:sp>
        <p:nvSpPr>
          <p:cNvPr name="Freeform 16" id="16"/>
          <p:cNvSpPr/>
          <p:nvPr/>
        </p:nvSpPr>
        <p:spPr>
          <a:xfrm flipH="false" flipV="false" rot="0">
            <a:off x="14426564" y="2825507"/>
            <a:ext cx="1198722" cy="1224748"/>
          </a:xfrm>
          <a:custGeom>
            <a:avLst/>
            <a:gdLst/>
            <a:ahLst/>
            <a:cxnLst/>
            <a:rect r="r" b="b" t="t" l="l"/>
            <a:pathLst>
              <a:path h="1224748" w="1198722">
                <a:moveTo>
                  <a:pt x="0" y="0"/>
                </a:moveTo>
                <a:lnTo>
                  <a:pt x="1198722" y="0"/>
                </a:lnTo>
                <a:lnTo>
                  <a:pt x="1198722" y="1224748"/>
                </a:lnTo>
                <a:lnTo>
                  <a:pt x="0" y="12247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8137" y="276482"/>
            <a:ext cx="9135863" cy="2919819"/>
          </a:xfrm>
          <a:prstGeom prst="rect">
            <a:avLst/>
          </a:prstGeom>
        </p:spPr>
        <p:txBody>
          <a:bodyPr anchor="t" rtlCol="false" tIns="0" lIns="0" bIns="0" rIns="0">
            <a:spAutoFit/>
          </a:bodyPr>
          <a:lstStyle/>
          <a:p>
            <a:pPr algn="l">
              <a:lnSpc>
                <a:spcPts val="7644"/>
              </a:lnSpc>
            </a:pPr>
            <a:r>
              <a:rPr lang="en-US" sz="5460" b="true">
                <a:solidFill>
                  <a:srgbClr val="6F604E"/>
                </a:solidFill>
                <a:latin typeface="Poppins Ultra-Bold"/>
                <a:ea typeface="Poppins Ultra-Bold"/>
                <a:cs typeface="Poppins Ultra-Bold"/>
                <a:sym typeface="Poppins Ultra-Bold"/>
              </a:rPr>
              <a:t>Strategic Recommendations</a:t>
            </a:r>
          </a:p>
          <a:p>
            <a:pPr algn="l">
              <a:lnSpc>
                <a:spcPts val="7644"/>
              </a:lnSpc>
            </a:pPr>
          </a:p>
        </p:txBody>
      </p:sp>
      <p:sp>
        <p:nvSpPr>
          <p:cNvPr name="TextBox 18" id="18"/>
          <p:cNvSpPr txBox="true"/>
          <p:nvPr/>
        </p:nvSpPr>
        <p:spPr>
          <a:xfrm rot="0">
            <a:off x="8137" y="2662740"/>
            <a:ext cx="7305800" cy="6390888"/>
          </a:xfrm>
          <a:prstGeom prst="rect">
            <a:avLst/>
          </a:prstGeom>
        </p:spPr>
        <p:txBody>
          <a:bodyPr anchor="t" rtlCol="false" tIns="0" lIns="0" bIns="0" rIns="0">
            <a:spAutoFit/>
          </a:bodyPr>
          <a:lstStyle/>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Optimize Staffing : </a:t>
            </a:r>
            <a:r>
              <a:rPr lang="en-US" sz="2100">
                <a:solidFill>
                  <a:srgbClr val="073D4A"/>
                </a:solidFill>
                <a:latin typeface="Inter"/>
                <a:ea typeface="Inter"/>
                <a:cs typeface="Inter"/>
                <a:sym typeface="Inter"/>
              </a:rPr>
              <a:t>Address shortages during peak hours and extreme weather</a:t>
            </a:r>
          </a:p>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Upgrade Infrastructure:</a:t>
            </a:r>
            <a:r>
              <a:rPr lang="en-US" sz="2100">
                <a:solidFill>
                  <a:srgbClr val="073D4A"/>
                </a:solidFill>
                <a:latin typeface="Inter"/>
                <a:ea typeface="Inter"/>
                <a:cs typeface="Inter"/>
                <a:sym typeface="Inter"/>
              </a:rPr>
              <a:t> Prioritize signal system upgrades on high-delay routes </a:t>
            </a:r>
          </a:p>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Reduce Refunds: </a:t>
            </a:r>
            <a:r>
              <a:rPr lang="en-US" sz="2100">
                <a:solidFill>
                  <a:srgbClr val="073D4A"/>
                </a:solidFill>
                <a:latin typeface="Inter"/>
                <a:ea typeface="Inter"/>
                <a:cs typeface="Inter"/>
                <a:sym typeface="Inter"/>
              </a:rPr>
              <a:t>Mitigate technical failures and staff shortages</a:t>
            </a:r>
          </a:p>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Boost High-Value Segments: </a:t>
            </a:r>
            <a:r>
              <a:rPr lang="en-US" sz="2100">
                <a:solidFill>
                  <a:srgbClr val="073D4A"/>
                </a:solidFill>
                <a:latin typeface="Inter"/>
                <a:ea typeface="Inter"/>
                <a:cs typeface="Inter"/>
                <a:sym typeface="Inter"/>
              </a:rPr>
              <a:t>Promote First Class perks and Rail card adoption </a:t>
            </a:r>
          </a:p>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Expand Digital Channels : </a:t>
            </a:r>
            <a:r>
              <a:rPr lang="en-US" sz="2100">
                <a:solidFill>
                  <a:srgbClr val="073D4A"/>
                </a:solidFill>
                <a:latin typeface="Inter"/>
                <a:ea typeface="Inter"/>
                <a:cs typeface="Inter"/>
                <a:sym typeface="Inter"/>
              </a:rPr>
              <a:t>Increase online bookings (53% of sales) and contactless payments (30.6%).</a:t>
            </a:r>
          </a:p>
          <a:p>
            <a:pPr algn="just" marL="453406" indent="-226703" lvl="1">
              <a:lnSpc>
                <a:spcPts val="3948"/>
              </a:lnSpc>
              <a:buFont typeface="Arial"/>
              <a:buChar char="•"/>
            </a:pPr>
            <a:r>
              <a:rPr lang="en-US" b="true" sz="2100">
                <a:solidFill>
                  <a:srgbClr val="073D4A"/>
                </a:solidFill>
                <a:latin typeface="Inter Bold"/>
                <a:ea typeface="Inter Bold"/>
                <a:cs typeface="Inter Bold"/>
                <a:sym typeface="Inter Bold"/>
              </a:rPr>
              <a:t>Peak Hours: </a:t>
            </a:r>
            <a:r>
              <a:rPr lang="en-US" sz="2100">
                <a:solidFill>
                  <a:srgbClr val="073D4A"/>
                </a:solidFill>
                <a:latin typeface="Inter"/>
                <a:ea typeface="Inter"/>
                <a:cs typeface="Inter"/>
                <a:sym typeface="Inter"/>
              </a:rPr>
              <a:t>Add capacity during 6:00–8:00 PM.</a:t>
            </a:r>
          </a:p>
          <a:p>
            <a:pPr algn="l" marL="453406" indent="-226703" lvl="1">
              <a:lnSpc>
                <a:spcPts val="3948"/>
              </a:lnSpc>
              <a:buFont typeface="Arial"/>
              <a:buChar char="•"/>
            </a:pPr>
            <a:r>
              <a:rPr lang="en-US" b="true" sz="2100">
                <a:solidFill>
                  <a:srgbClr val="073D4A"/>
                </a:solidFill>
                <a:latin typeface="Inter Bold"/>
                <a:ea typeface="Inter Bold"/>
                <a:cs typeface="Inter Bold"/>
                <a:sym typeface="Inter Bold"/>
              </a:rPr>
              <a:t>Off-Peak Incentives: </a:t>
            </a:r>
            <a:r>
              <a:rPr lang="en-US" sz="2100">
                <a:solidFill>
                  <a:srgbClr val="073D4A"/>
                </a:solidFill>
                <a:latin typeface="Inter"/>
                <a:ea typeface="Inter"/>
                <a:cs typeface="Inter"/>
                <a:sym typeface="Inter"/>
              </a:rPr>
              <a:t>Offer discounts for travel on Sundays/Mondays.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false" rot="0">
            <a:off x="0" y="1442144"/>
            <a:ext cx="18288000" cy="8332059"/>
          </a:xfrm>
          <a:custGeom>
            <a:avLst/>
            <a:gdLst/>
            <a:ahLst/>
            <a:cxnLst/>
            <a:rect r="r" b="b" t="t" l="l"/>
            <a:pathLst>
              <a:path h="8332059" w="18288000">
                <a:moveTo>
                  <a:pt x="0" y="0"/>
                </a:moveTo>
                <a:lnTo>
                  <a:pt x="18288000" y="0"/>
                </a:lnTo>
                <a:lnTo>
                  <a:pt x="18288000" y="8332059"/>
                </a:lnTo>
                <a:lnTo>
                  <a:pt x="0" y="8332059"/>
                </a:lnTo>
                <a:lnTo>
                  <a:pt x="0" y="0"/>
                </a:lnTo>
                <a:close/>
              </a:path>
            </a:pathLst>
          </a:custGeom>
          <a:blipFill>
            <a:blip r:embed="rId2"/>
            <a:stretch>
              <a:fillRect l="0" t="0" r="0" b="0"/>
            </a:stretch>
          </a:blipFill>
        </p:spPr>
      </p:sp>
      <p:sp>
        <p:nvSpPr>
          <p:cNvPr name="TextBox 3" id="3"/>
          <p:cNvSpPr txBox="true"/>
          <p:nvPr/>
        </p:nvSpPr>
        <p:spPr>
          <a:xfrm rot="0">
            <a:off x="1680567" y="-85725"/>
            <a:ext cx="14926866" cy="755015"/>
          </a:xfrm>
          <a:prstGeom prst="rect">
            <a:avLst/>
          </a:prstGeom>
        </p:spPr>
        <p:txBody>
          <a:bodyPr anchor="t" rtlCol="false" tIns="0" lIns="0" bIns="0" rIns="0">
            <a:spAutoFit/>
          </a:bodyPr>
          <a:lstStyle/>
          <a:p>
            <a:pPr algn="ctr">
              <a:lnSpc>
                <a:spcPts val="6160"/>
              </a:lnSpc>
              <a:spcBef>
                <a:spcPct val="0"/>
              </a:spcBef>
            </a:pPr>
            <a:r>
              <a:rPr lang="en-US" b="true" sz="4400">
                <a:solidFill>
                  <a:srgbClr val="6F604E"/>
                </a:solidFill>
                <a:latin typeface="Inter Bold"/>
                <a:ea typeface="Inter Bold"/>
                <a:cs typeface="Inter Bold"/>
                <a:sym typeface="Inter Bold"/>
              </a:rPr>
              <a:t>  Data Model, Data Cleaning</a:t>
            </a:r>
            <a:r>
              <a:rPr lang="en-US" b="true" sz="4400">
                <a:solidFill>
                  <a:srgbClr val="6F604E"/>
                </a:solidFill>
                <a:latin typeface="Inter Bold"/>
                <a:ea typeface="Inter Bold"/>
                <a:cs typeface="Inter Bold"/>
                <a:sym typeface="Inter Bold"/>
              </a:rPr>
              <a:t> and Preprocessing  by SQL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false" rot="0">
            <a:off x="4233281" y="1450340"/>
            <a:ext cx="10043619" cy="8836660"/>
          </a:xfrm>
          <a:custGeom>
            <a:avLst/>
            <a:gdLst/>
            <a:ahLst/>
            <a:cxnLst/>
            <a:rect r="r" b="b" t="t" l="l"/>
            <a:pathLst>
              <a:path h="8836660" w="10043619">
                <a:moveTo>
                  <a:pt x="0" y="0"/>
                </a:moveTo>
                <a:lnTo>
                  <a:pt x="10043619" y="0"/>
                </a:lnTo>
                <a:lnTo>
                  <a:pt x="10043619" y="8836660"/>
                </a:lnTo>
                <a:lnTo>
                  <a:pt x="0" y="8836660"/>
                </a:lnTo>
                <a:lnTo>
                  <a:pt x="0" y="0"/>
                </a:lnTo>
                <a:close/>
              </a:path>
            </a:pathLst>
          </a:custGeom>
          <a:blipFill>
            <a:blip r:embed="rId2"/>
            <a:stretch>
              <a:fillRect l="0" t="0" r="0" b="0"/>
            </a:stretch>
          </a:blipFill>
        </p:spPr>
      </p:sp>
      <p:sp>
        <p:nvSpPr>
          <p:cNvPr name="TextBox 3" id="3"/>
          <p:cNvSpPr txBox="true"/>
          <p:nvPr/>
        </p:nvSpPr>
        <p:spPr>
          <a:xfrm rot="0">
            <a:off x="2057796" y="-85725"/>
            <a:ext cx="15595021" cy="1536065"/>
          </a:xfrm>
          <a:prstGeom prst="rect">
            <a:avLst/>
          </a:prstGeom>
        </p:spPr>
        <p:txBody>
          <a:bodyPr anchor="t" rtlCol="false" tIns="0" lIns="0" bIns="0" rIns="0">
            <a:spAutoFit/>
          </a:bodyPr>
          <a:lstStyle/>
          <a:p>
            <a:pPr algn="ctr">
              <a:lnSpc>
                <a:spcPts val="6160"/>
              </a:lnSpc>
              <a:spcBef>
                <a:spcPct val="0"/>
              </a:spcBef>
            </a:pPr>
            <a:r>
              <a:rPr lang="en-US" b="true" sz="4400">
                <a:solidFill>
                  <a:srgbClr val="6F604E"/>
                </a:solidFill>
                <a:latin typeface="Inter Bold"/>
                <a:ea typeface="Inter Bold"/>
                <a:cs typeface="Inter Bold"/>
                <a:sym typeface="Inter Bold"/>
              </a:rPr>
              <a:t>  Data Model, Data Cleaning</a:t>
            </a:r>
            <a:r>
              <a:rPr lang="en-US" b="true" sz="4400">
                <a:solidFill>
                  <a:srgbClr val="6F604E"/>
                </a:solidFill>
                <a:latin typeface="Inter Bold"/>
                <a:ea typeface="Inter Bold"/>
                <a:cs typeface="Inter Bold"/>
                <a:sym typeface="Inter Bold"/>
              </a:rPr>
              <a:t> and Preprocessing  by Python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4385667" y="0"/>
            <a:ext cx="3930908" cy="10287000"/>
            <a:chOff x="0" y="0"/>
            <a:chExt cx="1035301" cy="2709333"/>
          </a:xfrm>
        </p:grpSpPr>
        <p:sp>
          <p:nvSpPr>
            <p:cNvPr name="Freeform 3" id="3"/>
            <p:cNvSpPr/>
            <p:nvPr/>
          </p:nvSpPr>
          <p:spPr>
            <a:xfrm flipH="false" flipV="false" rot="0">
              <a:off x="0" y="0"/>
              <a:ext cx="1035301" cy="2709333"/>
            </a:xfrm>
            <a:custGeom>
              <a:avLst/>
              <a:gdLst/>
              <a:ahLst/>
              <a:cxnLst/>
              <a:rect r="r" b="b" t="t" l="l"/>
              <a:pathLst>
                <a:path h="2709333" w="1035301">
                  <a:moveTo>
                    <a:pt x="0" y="0"/>
                  </a:moveTo>
                  <a:lnTo>
                    <a:pt x="1035301" y="0"/>
                  </a:lnTo>
                  <a:lnTo>
                    <a:pt x="1035301" y="2709333"/>
                  </a:lnTo>
                  <a:lnTo>
                    <a:pt x="0" y="2709333"/>
                  </a:lnTo>
                  <a:close/>
                </a:path>
              </a:pathLst>
            </a:custGeom>
            <a:solidFill>
              <a:srgbClr val="2790BF"/>
            </a:solidFill>
          </p:spPr>
        </p:sp>
        <p:sp>
          <p:nvSpPr>
            <p:cNvPr name="TextBox 4" id="4"/>
            <p:cNvSpPr txBox="true"/>
            <p:nvPr/>
          </p:nvSpPr>
          <p:spPr>
            <a:xfrm>
              <a:off x="0" y="-38100"/>
              <a:ext cx="1035301" cy="2747433"/>
            </a:xfrm>
            <a:prstGeom prst="rect">
              <a:avLst/>
            </a:prstGeom>
          </p:spPr>
          <p:txBody>
            <a:bodyPr anchor="ctr" rtlCol="false" tIns="50800" lIns="50800" bIns="50800" rIns="50800"/>
            <a:lstStyle/>
            <a:p>
              <a:pPr algn="ctr">
                <a:lnSpc>
                  <a:spcPts val="3080"/>
                </a:lnSpc>
              </a:pPr>
            </a:p>
          </p:txBody>
        </p:sp>
      </p:grpSp>
      <p:sp>
        <p:nvSpPr>
          <p:cNvPr name="Freeform 5" id="5"/>
          <p:cNvSpPr/>
          <p:nvPr/>
        </p:nvSpPr>
        <p:spPr>
          <a:xfrm flipH="false" flipV="false" rot="0">
            <a:off x="3256755" y="6611238"/>
            <a:ext cx="14210841" cy="2226365"/>
          </a:xfrm>
          <a:custGeom>
            <a:avLst/>
            <a:gdLst/>
            <a:ahLst/>
            <a:cxnLst/>
            <a:rect r="r" b="b" t="t" l="l"/>
            <a:pathLst>
              <a:path h="2226365" w="14210841">
                <a:moveTo>
                  <a:pt x="0" y="0"/>
                </a:moveTo>
                <a:lnTo>
                  <a:pt x="14210841" y="0"/>
                </a:lnTo>
                <a:lnTo>
                  <a:pt x="14210841" y="2226365"/>
                </a:lnTo>
                <a:lnTo>
                  <a:pt x="0" y="2226365"/>
                </a:lnTo>
                <a:lnTo>
                  <a:pt x="0" y="0"/>
                </a:lnTo>
                <a:close/>
              </a:path>
            </a:pathLst>
          </a:custGeom>
          <a:blipFill>
            <a:blip r:embed="rId2">
              <a:alphaModFix amt="86000"/>
            </a:blip>
            <a:stretch>
              <a:fillRect l="0" t="0" r="0" b="0"/>
            </a:stretch>
          </a:blipFill>
        </p:spPr>
      </p:sp>
      <p:grpSp>
        <p:nvGrpSpPr>
          <p:cNvPr name="Group 6" id="6"/>
          <p:cNvGrpSpPr/>
          <p:nvPr/>
        </p:nvGrpSpPr>
        <p:grpSpPr>
          <a:xfrm rot="0">
            <a:off x="3465051" y="4871356"/>
            <a:ext cx="13794249" cy="3300902"/>
            <a:chOff x="0" y="0"/>
            <a:chExt cx="2030460" cy="485880"/>
          </a:xfrm>
        </p:grpSpPr>
        <p:sp>
          <p:nvSpPr>
            <p:cNvPr name="Freeform 7" id="7"/>
            <p:cNvSpPr/>
            <p:nvPr/>
          </p:nvSpPr>
          <p:spPr>
            <a:xfrm flipH="true" flipV="false" rot="0">
              <a:off x="0" y="0"/>
              <a:ext cx="2030460" cy="485880"/>
            </a:xfrm>
            <a:custGeom>
              <a:avLst/>
              <a:gdLst/>
              <a:ahLst/>
              <a:cxnLst/>
              <a:rect r="r" b="b" t="t" l="l"/>
              <a:pathLst>
                <a:path h="485880" w="2030460">
                  <a:moveTo>
                    <a:pt x="2005204" y="0"/>
                  </a:moveTo>
                  <a:lnTo>
                    <a:pt x="25256" y="0"/>
                  </a:lnTo>
                  <a:cubicBezTo>
                    <a:pt x="18558" y="0"/>
                    <a:pt x="12134" y="2661"/>
                    <a:pt x="7397" y="7397"/>
                  </a:cubicBezTo>
                  <a:cubicBezTo>
                    <a:pt x="2661" y="12134"/>
                    <a:pt x="0" y="18558"/>
                    <a:pt x="0" y="25256"/>
                  </a:cubicBezTo>
                  <a:lnTo>
                    <a:pt x="0" y="460624"/>
                  </a:lnTo>
                  <a:cubicBezTo>
                    <a:pt x="0" y="474572"/>
                    <a:pt x="11307" y="485880"/>
                    <a:pt x="25256" y="485880"/>
                  </a:cubicBezTo>
                  <a:lnTo>
                    <a:pt x="2005204" y="485880"/>
                  </a:lnTo>
                  <a:cubicBezTo>
                    <a:pt x="2019152" y="485880"/>
                    <a:pt x="2030460" y="474572"/>
                    <a:pt x="2030460" y="460624"/>
                  </a:cubicBezTo>
                  <a:lnTo>
                    <a:pt x="2030460" y="25256"/>
                  </a:lnTo>
                  <a:cubicBezTo>
                    <a:pt x="2030460" y="11307"/>
                    <a:pt x="2019152" y="0"/>
                    <a:pt x="2005204" y="0"/>
                  </a:cubicBezTo>
                  <a:close/>
                </a:path>
              </a:pathLst>
            </a:custGeom>
            <a:blipFill>
              <a:blip r:embed="rId3"/>
              <a:stretch>
                <a:fillRect l="0" t="-65657" r="0" b="-69407"/>
              </a:stretch>
            </a:blipFill>
          </p:spPr>
        </p:sp>
      </p:grpSp>
      <p:sp>
        <p:nvSpPr>
          <p:cNvPr name="Freeform 8" id="8"/>
          <p:cNvSpPr/>
          <p:nvPr/>
        </p:nvSpPr>
        <p:spPr>
          <a:xfrm flipH="true" flipV="true" rot="0">
            <a:off x="14414242" y="0"/>
            <a:ext cx="3902333" cy="3651934"/>
          </a:xfrm>
          <a:custGeom>
            <a:avLst/>
            <a:gdLst/>
            <a:ahLst/>
            <a:cxnLst/>
            <a:rect r="r" b="b" t="t" l="l"/>
            <a:pathLst>
              <a:path h="3651934" w="3902333">
                <a:moveTo>
                  <a:pt x="3902333" y="3651934"/>
                </a:moveTo>
                <a:lnTo>
                  <a:pt x="0" y="3651934"/>
                </a:lnTo>
                <a:lnTo>
                  <a:pt x="0" y="0"/>
                </a:lnTo>
                <a:lnTo>
                  <a:pt x="3902333" y="0"/>
                </a:lnTo>
                <a:lnTo>
                  <a:pt x="3902333" y="365193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028700" y="4871356"/>
            <a:ext cx="1663578" cy="1316306"/>
          </a:xfrm>
          <a:custGeom>
            <a:avLst/>
            <a:gdLst/>
            <a:ahLst/>
            <a:cxnLst/>
            <a:rect r="r" b="b" t="t" l="l"/>
            <a:pathLst>
              <a:path h="1316306" w="1663578">
                <a:moveTo>
                  <a:pt x="0" y="0"/>
                </a:moveTo>
                <a:lnTo>
                  <a:pt x="1663578" y="0"/>
                </a:lnTo>
                <a:lnTo>
                  <a:pt x="1663578" y="1316306"/>
                </a:lnTo>
                <a:lnTo>
                  <a:pt x="0" y="13163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692278" y="2332064"/>
            <a:ext cx="10509531" cy="2064403"/>
          </a:xfrm>
          <a:prstGeom prst="rect">
            <a:avLst/>
          </a:prstGeom>
        </p:spPr>
        <p:txBody>
          <a:bodyPr anchor="t" rtlCol="false" tIns="0" lIns="0" bIns="0" rIns="0">
            <a:spAutoFit/>
          </a:bodyPr>
          <a:lstStyle/>
          <a:p>
            <a:pPr algn="r">
              <a:lnSpc>
                <a:spcPts val="14380"/>
              </a:lnSpc>
            </a:pPr>
            <a:r>
              <a:rPr lang="en-US" b="true" sz="11983">
                <a:solidFill>
                  <a:srgbClr val="073D4A"/>
                </a:solidFill>
                <a:latin typeface="Futura Ultra-Bold"/>
                <a:ea typeface="Futura Ultra-Bold"/>
                <a:cs typeface="Futura Ultra-Bold"/>
                <a:sym typeface="Futur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0907347" y="1028700"/>
            <a:ext cx="3350436" cy="1028615"/>
            <a:chOff x="0" y="0"/>
            <a:chExt cx="882419" cy="270911"/>
          </a:xfrm>
        </p:grpSpPr>
        <p:sp>
          <p:nvSpPr>
            <p:cNvPr name="Freeform 3" id="3"/>
            <p:cNvSpPr/>
            <p:nvPr/>
          </p:nvSpPr>
          <p:spPr>
            <a:xfrm flipH="false" flipV="false" rot="0">
              <a:off x="0" y="0"/>
              <a:ext cx="882419" cy="270911"/>
            </a:xfrm>
            <a:custGeom>
              <a:avLst/>
              <a:gdLst/>
              <a:ahLst/>
              <a:cxnLst/>
              <a:rect r="r" b="b" t="t" l="l"/>
              <a:pathLst>
                <a:path h="270911" w="882419">
                  <a:moveTo>
                    <a:pt x="135455" y="0"/>
                  </a:moveTo>
                  <a:lnTo>
                    <a:pt x="746964" y="0"/>
                  </a:lnTo>
                  <a:cubicBezTo>
                    <a:pt x="782889" y="0"/>
                    <a:pt x="817343" y="14271"/>
                    <a:pt x="842745" y="39674"/>
                  </a:cubicBezTo>
                  <a:cubicBezTo>
                    <a:pt x="868148" y="65077"/>
                    <a:pt x="882419" y="99530"/>
                    <a:pt x="882419" y="135455"/>
                  </a:cubicBezTo>
                  <a:lnTo>
                    <a:pt x="882419" y="135455"/>
                  </a:lnTo>
                  <a:cubicBezTo>
                    <a:pt x="882419" y="210265"/>
                    <a:pt x="821774" y="270911"/>
                    <a:pt x="746964" y="270911"/>
                  </a:cubicBezTo>
                  <a:lnTo>
                    <a:pt x="135455" y="270911"/>
                  </a:lnTo>
                  <a:cubicBezTo>
                    <a:pt x="99530" y="270911"/>
                    <a:pt x="65077" y="256640"/>
                    <a:pt x="39674" y="231237"/>
                  </a:cubicBezTo>
                  <a:cubicBezTo>
                    <a:pt x="14271" y="205834"/>
                    <a:pt x="0" y="171380"/>
                    <a:pt x="0" y="135455"/>
                  </a:cubicBezTo>
                  <a:lnTo>
                    <a:pt x="0" y="135455"/>
                  </a:lnTo>
                  <a:cubicBezTo>
                    <a:pt x="0" y="99530"/>
                    <a:pt x="14271" y="65077"/>
                    <a:pt x="39674" y="39674"/>
                  </a:cubicBezTo>
                  <a:cubicBezTo>
                    <a:pt x="65077" y="14271"/>
                    <a:pt x="99530" y="0"/>
                    <a:pt x="135455" y="0"/>
                  </a:cubicBezTo>
                  <a:close/>
                </a:path>
              </a:pathLst>
            </a:custGeom>
            <a:solidFill>
              <a:srgbClr val="C1CBD8"/>
            </a:solidFill>
          </p:spPr>
        </p:sp>
        <p:sp>
          <p:nvSpPr>
            <p:cNvPr name="TextBox 4" id="4"/>
            <p:cNvSpPr txBox="true"/>
            <p:nvPr/>
          </p:nvSpPr>
          <p:spPr>
            <a:xfrm>
              <a:off x="0" y="-38100"/>
              <a:ext cx="882419" cy="309011"/>
            </a:xfrm>
            <a:prstGeom prst="rect">
              <a:avLst/>
            </a:prstGeom>
          </p:spPr>
          <p:txBody>
            <a:bodyPr anchor="ctr" rtlCol="false" tIns="50800" lIns="50800" bIns="50800" rIns="50800"/>
            <a:lstStyle/>
            <a:p>
              <a:pPr algn="ctr">
                <a:lnSpc>
                  <a:spcPts val="3080"/>
                </a:lnSpc>
              </a:pPr>
            </a:p>
          </p:txBody>
        </p:sp>
      </p:grpSp>
      <p:grpSp>
        <p:nvGrpSpPr>
          <p:cNvPr name="Group 5" id="5"/>
          <p:cNvGrpSpPr/>
          <p:nvPr/>
        </p:nvGrpSpPr>
        <p:grpSpPr>
          <a:xfrm rot="0">
            <a:off x="1028700" y="-2091866"/>
            <a:ext cx="6541356" cy="7047807"/>
            <a:chOff x="0" y="0"/>
            <a:chExt cx="985264" cy="1061546"/>
          </a:xfrm>
        </p:grpSpPr>
        <p:sp>
          <p:nvSpPr>
            <p:cNvPr name="Freeform 6" id="6"/>
            <p:cNvSpPr/>
            <p:nvPr/>
          </p:nvSpPr>
          <p:spPr>
            <a:xfrm flipH="false" flipV="false" rot="0">
              <a:off x="0" y="0"/>
              <a:ext cx="985264" cy="1061546"/>
            </a:xfrm>
            <a:custGeom>
              <a:avLst/>
              <a:gdLst/>
              <a:ahLst/>
              <a:cxnLst/>
              <a:rect r="r" b="b" t="t" l="l"/>
              <a:pathLst>
                <a:path h="1061546" w="985264">
                  <a:moveTo>
                    <a:pt x="104769" y="0"/>
                  </a:moveTo>
                  <a:lnTo>
                    <a:pt x="880495" y="0"/>
                  </a:lnTo>
                  <a:cubicBezTo>
                    <a:pt x="938357" y="0"/>
                    <a:pt x="985264" y="46907"/>
                    <a:pt x="985264" y="104769"/>
                  </a:cubicBezTo>
                  <a:lnTo>
                    <a:pt x="985264" y="956777"/>
                  </a:lnTo>
                  <a:cubicBezTo>
                    <a:pt x="985264" y="1014639"/>
                    <a:pt x="938357" y="1061546"/>
                    <a:pt x="880495" y="1061546"/>
                  </a:cubicBezTo>
                  <a:lnTo>
                    <a:pt x="104769" y="1061546"/>
                  </a:lnTo>
                  <a:cubicBezTo>
                    <a:pt x="46907" y="1061546"/>
                    <a:pt x="0" y="1014639"/>
                    <a:pt x="0" y="956777"/>
                  </a:cubicBezTo>
                  <a:lnTo>
                    <a:pt x="0" y="104769"/>
                  </a:lnTo>
                  <a:cubicBezTo>
                    <a:pt x="0" y="46907"/>
                    <a:pt x="46907" y="0"/>
                    <a:pt x="104769" y="0"/>
                  </a:cubicBezTo>
                  <a:close/>
                </a:path>
              </a:pathLst>
            </a:custGeom>
            <a:solidFill>
              <a:srgbClr val="2790BF"/>
            </a:solidFill>
          </p:spPr>
        </p:sp>
        <p:sp>
          <p:nvSpPr>
            <p:cNvPr name="TextBox 7" id="7"/>
            <p:cNvSpPr txBox="true"/>
            <p:nvPr/>
          </p:nvSpPr>
          <p:spPr>
            <a:xfrm>
              <a:off x="0" y="-38100"/>
              <a:ext cx="985264" cy="1099646"/>
            </a:xfrm>
            <a:prstGeom prst="rect">
              <a:avLst/>
            </a:prstGeom>
          </p:spPr>
          <p:txBody>
            <a:bodyPr anchor="ctr" rtlCol="false" tIns="50800" lIns="50800" bIns="50800" rIns="50800"/>
            <a:lstStyle/>
            <a:p>
              <a:pPr algn="ctr">
                <a:lnSpc>
                  <a:spcPts val="3080"/>
                </a:lnSpc>
              </a:pPr>
            </a:p>
          </p:txBody>
        </p:sp>
      </p:grpSp>
      <p:grpSp>
        <p:nvGrpSpPr>
          <p:cNvPr name="Group 8" id="8"/>
          <p:cNvGrpSpPr/>
          <p:nvPr/>
        </p:nvGrpSpPr>
        <p:grpSpPr>
          <a:xfrm rot="0">
            <a:off x="3093323" y="1226877"/>
            <a:ext cx="10569930" cy="3025339"/>
            <a:chOff x="0" y="0"/>
            <a:chExt cx="1419881" cy="406400"/>
          </a:xfrm>
        </p:grpSpPr>
        <p:sp>
          <p:nvSpPr>
            <p:cNvPr name="Freeform 9" id="9"/>
            <p:cNvSpPr/>
            <p:nvPr/>
          </p:nvSpPr>
          <p:spPr>
            <a:xfrm flipH="false" flipV="false" rot="0">
              <a:off x="0" y="0"/>
              <a:ext cx="1419881" cy="406400"/>
            </a:xfrm>
            <a:custGeom>
              <a:avLst/>
              <a:gdLst/>
              <a:ahLst/>
              <a:cxnLst/>
              <a:rect r="r" b="b" t="t" l="l"/>
              <a:pathLst>
                <a:path h="406400" w="1419881">
                  <a:moveTo>
                    <a:pt x="1216681" y="0"/>
                  </a:moveTo>
                  <a:cubicBezTo>
                    <a:pt x="1328910" y="0"/>
                    <a:pt x="1419881" y="90970"/>
                    <a:pt x="1419881" y="203200"/>
                  </a:cubicBezTo>
                  <a:cubicBezTo>
                    <a:pt x="1419881" y="315430"/>
                    <a:pt x="1328910" y="406400"/>
                    <a:pt x="1216681" y="406400"/>
                  </a:cubicBezTo>
                  <a:lnTo>
                    <a:pt x="203200" y="406400"/>
                  </a:lnTo>
                  <a:cubicBezTo>
                    <a:pt x="90970" y="406400"/>
                    <a:pt x="0" y="315430"/>
                    <a:pt x="0" y="203200"/>
                  </a:cubicBezTo>
                  <a:cubicBezTo>
                    <a:pt x="0" y="90970"/>
                    <a:pt x="90970" y="0"/>
                    <a:pt x="203200" y="0"/>
                  </a:cubicBezTo>
                  <a:lnTo>
                    <a:pt x="1216681" y="0"/>
                  </a:lnTo>
                </a:path>
              </a:pathLst>
            </a:custGeom>
            <a:blipFill>
              <a:blip r:embed="rId2"/>
              <a:stretch>
                <a:fillRect l="0" t="-96089" r="0" b="0"/>
              </a:stretch>
            </a:blipFill>
          </p:spPr>
        </p:sp>
      </p:grpSp>
      <p:sp>
        <p:nvSpPr>
          <p:cNvPr name="Freeform 10" id="10"/>
          <p:cNvSpPr/>
          <p:nvPr/>
        </p:nvSpPr>
        <p:spPr>
          <a:xfrm flipH="true" flipV="false" rot="0">
            <a:off x="14970302" y="4979872"/>
            <a:ext cx="4302358" cy="4302358"/>
          </a:xfrm>
          <a:custGeom>
            <a:avLst/>
            <a:gdLst/>
            <a:ahLst/>
            <a:cxnLst/>
            <a:rect r="r" b="b" t="t" l="l"/>
            <a:pathLst>
              <a:path h="4302358" w="4302358">
                <a:moveTo>
                  <a:pt x="4302359" y="0"/>
                </a:moveTo>
                <a:lnTo>
                  <a:pt x="0" y="0"/>
                </a:lnTo>
                <a:lnTo>
                  <a:pt x="0" y="4302359"/>
                </a:lnTo>
                <a:lnTo>
                  <a:pt x="4302359" y="4302359"/>
                </a:lnTo>
                <a:lnTo>
                  <a:pt x="430235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5948416" y="3323806"/>
            <a:ext cx="2346131" cy="730233"/>
          </a:xfrm>
          <a:custGeom>
            <a:avLst/>
            <a:gdLst/>
            <a:ahLst/>
            <a:cxnLst/>
            <a:rect r="r" b="b" t="t" l="l"/>
            <a:pathLst>
              <a:path h="730233" w="2346131">
                <a:moveTo>
                  <a:pt x="0" y="0"/>
                </a:moveTo>
                <a:lnTo>
                  <a:pt x="2346131" y="0"/>
                </a:lnTo>
                <a:lnTo>
                  <a:pt x="2346131" y="730233"/>
                </a:lnTo>
                <a:lnTo>
                  <a:pt x="0" y="730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8151441" y="6154673"/>
            <a:ext cx="5511812" cy="181803"/>
            <a:chOff x="0" y="0"/>
            <a:chExt cx="1451671" cy="47882"/>
          </a:xfrm>
        </p:grpSpPr>
        <p:sp>
          <p:nvSpPr>
            <p:cNvPr name="Freeform 13" id="13"/>
            <p:cNvSpPr/>
            <p:nvPr/>
          </p:nvSpPr>
          <p:spPr>
            <a:xfrm flipH="false" flipV="false" rot="0">
              <a:off x="0" y="0"/>
              <a:ext cx="1451671" cy="47882"/>
            </a:xfrm>
            <a:custGeom>
              <a:avLst/>
              <a:gdLst/>
              <a:ahLst/>
              <a:cxnLst/>
              <a:rect r="r" b="b" t="t" l="l"/>
              <a:pathLst>
                <a:path h="47882" w="1451671">
                  <a:moveTo>
                    <a:pt x="23941" y="0"/>
                  </a:moveTo>
                  <a:lnTo>
                    <a:pt x="1427729" y="0"/>
                  </a:lnTo>
                  <a:cubicBezTo>
                    <a:pt x="1440952" y="0"/>
                    <a:pt x="1451671" y="10719"/>
                    <a:pt x="1451671" y="23941"/>
                  </a:cubicBezTo>
                  <a:lnTo>
                    <a:pt x="1451671" y="23941"/>
                  </a:lnTo>
                  <a:cubicBezTo>
                    <a:pt x="1451671" y="37164"/>
                    <a:pt x="1440952" y="47882"/>
                    <a:pt x="1427729" y="47882"/>
                  </a:cubicBezTo>
                  <a:lnTo>
                    <a:pt x="23941" y="47882"/>
                  </a:lnTo>
                  <a:cubicBezTo>
                    <a:pt x="10719" y="47882"/>
                    <a:pt x="0" y="37164"/>
                    <a:pt x="0" y="23941"/>
                  </a:cubicBezTo>
                  <a:lnTo>
                    <a:pt x="0" y="23941"/>
                  </a:lnTo>
                  <a:cubicBezTo>
                    <a:pt x="0" y="10719"/>
                    <a:pt x="10719" y="0"/>
                    <a:pt x="23941" y="0"/>
                  </a:cubicBezTo>
                  <a:close/>
                </a:path>
              </a:pathLst>
            </a:custGeom>
            <a:solidFill>
              <a:srgbClr val="EFA533"/>
            </a:solidFill>
          </p:spPr>
        </p:sp>
        <p:sp>
          <p:nvSpPr>
            <p:cNvPr name="TextBox 14" id="14"/>
            <p:cNvSpPr txBox="true"/>
            <p:nvPr/>
          </p:nvSpPr>
          <p:spPr>
            <a:xfrm>
              <a:off x="0" y="-38100"/>
              <a:ext cx="1451671" cy="85982"/>
            </a:xfrm>
            <a:prstGeom prst="rect">
              <a:avLst/>
            </a:prstGeom>
          </p:spPr>
          <p:txBody>
            <a:bodyPr anchor="ctr" rtlCol="false" tIns="50800" lIns="50800" bIns="50800" rIns="50800"/>
            <a:lstStyle/>
            <a:p>
              <a:pPr algn="ctr">
                <a:lnSpc>
                  <a:spcPts val="3080"/>
                </a:lnSpc>
              </a:pPr>
            </a:p>
          </p:txBody>
        </p:sp>
      </p:grpSp>
      <p:sp>
        <p:nvSpPr>
          <p:cNvPr name="TextBox 15" id="15"/>
          <p:cNvSpPr txBox="true"/>
          <p:nvPr/>
        </p:nvSpPr>
        <p:spPr>
          <a:xfrm rot="0">
            <a:off x="1028700" y="5407354"/>
            <a:ext cx="6744368" cy="2863853"/>
          </a:xfrm>
          <a:prstGeom prst="rect">
            <a:avLst/>
          </a:prstGeom>
        </p:spPr>
        <p:txBody>
          <a:bodyPr anchor="t" rtlCol="false" tIns="0" lIns="0" bIns="0" rIns="0">
            <a:spAutoFit/>
          </a:bodyPr>
          <a:lstStyle/>
          <a:p>
            <a:pPr algn="l">
              <a:lnSpc>
                <a:spcPts val="11199"/>
              </a:lnSpc>
            </a:pPr>
            <a:r>
              <a:rPr lang="en-US" sz="7999" b="true">
                <a:solidFill>
                  <a:srgbClr val="6F604E"/>
                </a:solidFill>
                <a:latin typeface="Poppins Ultra-Bold"/>
                <a:ea typeface="Poppins Ultra-Bold"/>
                <a:cs typeface="Poppins Ultra-Bold"/>
                <a:sym typeface="Poppins Ultra-Bold"/>
              </a:rPr>
              <a:t>Overview</a:t>
            </a:r>
          </a:p>
          <a:p>
            <a:pPr algn="l">
              <a:lnSpc>
                <a:spcPts val="11199"/>
              </a:lnSpc>
            </a:pPr>
          </a:p>
        </p:txBody>
      </p:sp>
      <p:sp>
        <p:nvSpPr>
          <p:cNvPr name="TextBox 16" id="16"/>
          <p:cNvSpPr txBox="true"/>
          <p:nvPr/>
        </p:nvSpPr>
        <p:spPr>
          <a:xfrm rot="0">
            <a:off x="1028700" y="7083427"/>
            <a:ext cx="12634553" cy="2613023"/>
          </a:xfrm>
          <a:prstGeom prst="rect">
            <a:avLst/>
          </a:prstGeom>
        </p:spPr>
        <p:txBody>
          <a:bodyPr anchor="t" rtlCol="false" tIns="0" lIns="0" bIns="0" rIns="0">
            <a:spAutoFit/>
          </a:bodyPr>
          <a:lstStyle/>
          <a:p>
            <a:pPr algn="just">
              <a:lnSpc>
                <a:spcPts val="3500"/>
              </a:lnSpc>
            </a:pPr>
            <a:r>
              <a:rPr lang="en-US" sz="2500" b="true">
                <a:solidFill>
                  <a:srgbClr val="073D4A"/>
                </a:solidFill>
                <a:latin typeface="Inter Bold"/>
                <a:ea typeface="Inter Bold"/>
                <a:cs typeface="Inter Bold"/>
                <a:sym typeface="Inter Bold"/>
              </a:rPr>
              <a:t>This project aims to analyze train journey data in the United Kingdom (National Rail) for the period from January to April 2024. The dataset includes information on departure and arrival stations, ticket prices, journey times, and ticket categories. The goal is to derive important insights that help understand passenger behavior and improve services and operations.</a:t>
            </a:r>
          </a:p>
          <a:p>
            <a:pPr algn="just">
              <a:lnSpc>
                <a:spcPts val="3500"/>
              </a:lnSpc>
            </a:pPr>
          </a:p>
        </p:txBody>
      </p:sp>
      <p:sp>
        <p:nvSpPr>
          <p:cNvPr name="Freeform 17" id="17"/>
          <p:cNvSpPr/>
          <p:nvPr/>
        </p:nvSpPr>
        <p:spPr>
          <a:xfrm flipH="false" flipV="false" rot="0">
            <a:off x="1878931" y="3681566"/>
            <a:ext cx="721199" cy="570649"/>
          </a:xfrm>
          <a:custGeom>
            <a:avLst/>
            <a:gdLst/>
            <a:ahLst/>
            <a:cxnLst/>
            <a:rect r="r" b="b" t="t" l="l"/>
            <a:pathLst>
              <a:path h="570649" w="721199">
                <a:moveTo>
                  <a:pt x="0" y="0"/>
                </a:moveTo>
                <a:lnTo>
                  <a:pt x="721199" y="0"/>
                </a:lnTo>
                <a:lnTo>
                  <a:pt x="721199" y="570649"/>
                </a:lnTo>
                <a:lnTo>
                  <a:pt x="0" y="570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1028700" y="6011362"/>
            <a:ext cx="8115300" cy="5971150"/>
            <a:chOff x="0" y="0"/>
            <a:chExt cx="2137363" cy="1572649"/>
          </a:xfrm>
        </p:grpSpPr>
        <p:sp>
          <p:nvSpPr>
            <p:cNvPr name="Freeform 3" id="3"/>
            <p:cNvSpPr/>
            <p:nvPr/>
          </p:nvSpPr>
          <p:spPr>
            <a:xfrm flipH="false" flipV="false" rot="0">
              <a:off x="0" y="0"/>
              <a:ext cx="2137363" cy="1572649"/>
            </a:xfrm>
            <a:custGeom>
              <a:avLst/>
              <a:gdLst/>
              <a:ahLst/>
              <a:cxnLst/>
              <a:rect r="r" b="b" t="t" l="l"/>
              <a:pathLst>
                <a:path h="1572649" w="2137363">
                  <a:moveTo>
                    <a:pt x="84450" y="0"/>
                  </a:moveTo>
                  <a:lnTo>
                    <a:pt x="2052913" y="0"/>
                  </a:lnTo>
                  <a:cubicBezTo>
                    <a:pt x="2099554" y="0"/>
                    <a:pt x="2137363" y="37809"/>
                    <a:pt x="2137363" y="84450"/>
                  </a:cubicBezTo>
                  <a:lnTo>
                    <a:pt x="2137363" y="1488199"/>
                  </a:lnTo>
                  <a:cubicBezTo>
                    <a:pt x="2137363" y="1534839"/>
                    <a:pt x="2099554" y="1572649"/>
                    <a:pt x="2052913" y="1572649"/>
                  </a:cubicBezTo>
                  <a:lnTo>
                    <a:pt x="84450" y="1572649"/>
                  </a:lnTo>
                  <a:cubicBezTo>
                    <a:pt x="37809" y="1572649"/>
                    <a:pt x="0" y="1534839"/>
                    <a:pt x="0" y="1488199"/>
                  </a:cubicBezTo>
                  <a:lnTo>
                    <a:pt x="0" y="84450"/>
                  </a:lnTo>
                  <a:cubicBezTo>
                    <a:pt x="0" y="37809"/>
                    <a:pt x="37809" y="0"/>
                    <a:pt x="84450" y="0"/>
                  </a:cubicBezTo>
                  <a:close/>
                </a:path>
              </a:pathLst>
            </a:custGeom>
            <a:solidFill>
              <a:srgbClr val="EFA533"/>
            </a:solidFill>
            <a:ln cap="rnd">
              <a:noFill/>
              <a:prstDash val="solid"/>
              <a:round/>
            </a:ln>
          </p:spPr>
        </p:sp>
        <p:sp>
          <p:nvSpPr>
            <p:cNvPr name="TextBox 4" id="4"/>
            <p:cNvSpPr txBox="true"/>
            <p:nvPr/>
          </p:nvSpPr>
          <p:spPr>
            <a:xfrm>
              <a:off x="0" y="-38100"/>
              <a:ext cx="2137363" cy="1610749"/>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5" id="5"/>
          <p:cNvSpPr/>
          <p:nvPr/>
        </p:nvSpPr>
        <p:spPr>
          <a:xfrm flipH="false" flipV="false" rot="0">
            <a:off x="480305" y="2158591"/>
            <a:ext cx="8103594" cy="5085005"/>
          </a:xfrm>
          <a:custGeom>
            <a:avLst/>
            <a:gdLst/>
            <a:ahLst/>
            <a:cxnLst/>
            <a:rect r="r" b="b" t="t" l="l"/>
            <a:pathLst>
              <a:path h="5085005" w="8103594">
                <a:moveTo>
                  <a:pt x="0" y="0"/>
                </a:moveTo>
                <a:lnTo>
                  <a:pt x="8103594" y="0"/>
                </a:lnTo>
                <a:lnTo>
                  <a:pt x="8103594" y="5085005"/>
                </a:lnTo>
                <a:lnTo>
                  <a:pt x="0" y="5085005"/>
                </a:lnTo>
                <a:lnTo>
                  <a:pt x="0" y="0"/>
                </a:lnTo>
                <a:close/>
              </a:path>
            </a:pathLst>
          </a:custGeom>
          <a:blipFill>
            <a:blip r:embed="rId2"/>
            <a:stretch>
              <a:fillRect l="0" t="0" r="0" b="0"/>
            </a:stretch>
          </a:blipFill>
        </p:spPr>
      </p:sp>
      <p:grpSp>
        <p:nvGrpSpPr>
          <p:cNvPr name="Group 6" id="6"/>
          <p:cNvGrpSpPr/>
          <p:nvPr/>
        </p:nvGrpSpPr>
        <p:grpSpPr>
          <a:xfrm rot="0">
            <a:off x="8794269" y="3302762"/>
            <a:ext cx="8088114" cy="1741066"/>
            <a:chOff x="0" y="0"/>
            <a:chExt cx="1218238" cy="262241"/>
          </a:xfrm>
        </p:grpSpPr>
        <p:sp>
          <p:nvSpPr>
            <p:cNvPr name="Freeform 7" id="7"/>
            <p:cNvSpPr/>
            <p:nvPr/>
          </p:nvSpPr>
          <p:spPr>
            <a:xfrm flipH="false" flipV="false" rot="0">
              <a:off x="0" y="0"/>
              <a:ext cx="1218238" cy="262241"/>
            </a:xfrm>
            <a:custGeom>
              <a:avLst/>
              <a:gdLst/>
              <a:ahLst/>
              <a:cxnLst/>
              <a:rect r="r" b="b" t="t" l="l"/>
              <a:pathLst>
                <a:path h="262241" w="1218238">
                  <a:moveTo>
                    <a:pt x="84734" y="0"/>
                  </a:moveTo>
                  <a:lnTo>
                    <a:pt x="1133504" y="0"/>
                  </a:lnTo>
                  <a:cubicBezTo>
                    <a:pt x="1180301" y="0"/>
                    <a:pt x="1218238" y="37936"/>
                    <a:pt x="1218238" y="84734"/>
                  </a:cubicBezTo>
                  <a:lnTo>
                    <a:pt x="1218238" y="177507"/>
                  </a:lnTo>
                  <a:cubicBezTo>
                    <a:pt x="1218238" y="199980"/>
                    <a:pt x="1209311" y="221532"/>
                    <a:pt x="1193420" y="237423"/>
                  </a:cubicBezTo>
                  <a:cubicBezTo>
                    <a:pt x="1177529" y="253313"/>
                    <a:pt x="1155977" y="262241"/>
                    <a:pt x="1133504" y="262241"/>
                  </a:cubicBezTo>
                  <a:lnTo>
                    <a:pt x="84734" y="262241"/>
                  </a:lnTo>
                  <a:cubicBezTo>
                    <a:pt x="62261" y="262241"/>
                    <a:pt x="40708" y="253313"/>
                    <a:pt x="24818" y="237423"/>
                  </a:cubicBezTo>
                  <a:cubicBezTo>
                    <a:pt x="8927" y="221532"/>
                    <a:pt x="0" y="199980"/>
                    <a:pt x="0" y="177507"/>
                  </a:cubicBezTo>
                  <a:lnTo>
                    <a:pt x="0" y="84734"/>
                  </a:lnTo>
                  <a:cubicBezTo>
                    <a:pt x="0" y="62261"/>
                    <a:pt x="8927" y="40708"/>
                    <a:pt x="24818" y="24818"/>
                  </a:cubicBezTo>
                  <a:cubicBezTo>
                    <a:pt x="40708" y="8927"/>
                    <a:pt x="62261" y="0"/>
                    <a:pt x="84734" y="0"/>
                  </a:cubicBezTo>
                  <a:close/>
                </a:path>
              </a:pathLst>
            </a:custGeom>
            <a:solidFill>
              <a:srgbClr val="2790BF"/>
            </a:solidFill>
          </p:spPr>
        </p:sp>
        <p:sp>
          <p:nvSpPr>
            <p:cNvPr name="TextBox 8" id="8"/>
            <p:cNvSpPr txBox="true"/>
            <p:nvPr/>
          </p:nvSpPr>
          <p:spPr>
            <a:xfrm>
              <a:off x="0" y="-38100"/>
              <a:ext cx="1218238" cy="300341"/>
            </a:xfrm>
            <a:prstGeom prst="rect">
              <a:avLst/>
            </a:prstGeom>
          </p:spPr>
          <p:txBody>
            <a:bodyPr anchor="ctr" rtlCol="false" tIns="50800" lIns="50800" bIns="50800" rIns="50800"/>
            <a:lstStyle/>
            <a:p>
              <a:pPr algn="ctr">
                <a:lnSpc>
                  <a:spcPts val="3080"/>
                </a:lnSpc>
              </a:pPr>
              <a:r>
                <a:rPr lang="en-US" b="true" sz="2200">
                  <a:solidFill>
                    <a:srgbClr val="FFFFFF"/>
                  </a:solidFill>
                  <a:latin typeface="Inter Bold"/>
                  <a:ea typeface="Inter Bold"/>
                  <a:cs typeface="Inter Bold"/>
                  <a:sym typeface="Inter Bold"/>
                </a:rPr>
                <a:t> Identify the most popular routes: Determine which stations and lines have the highest passenger density.</a:t>
              </a:r>
            </a:p>
          </p:txBody>
        </p:sp>
      </p:grpSp>
      <p:sp>
        <p:nvSpPr>
          <p:cNvPr name="Freeform 9" id="9"/>
          <p:cNvSpPr/>
          <p:nvPr/>
        </p:nvSpPr>
        <p:spPr>
          <a:xfrm flipH="false" flipV="false" rot="0">
            <a:off x="1375297" y="7503622"/>
            <a:ext cx="1661246" cy="1314461"/>
          </a:xfrm>
          <a:custGeom>
            <a:avLst/>
            <a:gdLst/>
            <a:ahLst/>
            <a:cxnLst/>
            <a:rect r="r" b="b" t="t" l="l"/>
            <a:pathLst>
              <a:path h="1314461" w="1661246">
                <a:moveTo>
                  <a:pt x="0" y="0"/>
                </a:moveTo>
                <a:lnTo>
                  <a:pt x="1661246" y="0"/>
                </a:lnTo>
                <a:lnTo>
                  <a:pt x="1661246" y="1314461"/>
                </a:lnTo>
                <a:lnTo>
                  <a:pt x="0" y="1314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8810017" y="5502531"/>
            <a:ext cx="8088114" cy="1741066"/>
            <a:chOff x="0" y="0"/>
            <a:chExt cx="1218238" cy="262241"/>
          </a:xfrm>
        </p:grpSpPr>
        <p:sp>
          <p:nvSpPr>
            <p:cNvPr name="Freeform 11" id="11"/>
            <p:cNvSpPr/>
            <p:nvPr/>
          </p:nvSpPr>
          <p:spPr>
            <a:xfrm flipH="false" flipV="false" rot="0">
              <a:off x="0" y="0"/>
              <a:ext cx="1218238" cy="262241"/>
            </a:xfrm>
            <a:custGeom>
              <a:avLst/>
              <a:gdLst/>
              <a:ahLst/>
              <a:cxnLst/>
              <a:rect r="r" b="b" t="t" l="l"/>
              <a:pathLst>
                <a:path h="262241" w="1218238">
                  <a:moveTo>
                    <a:pt x="84734" y="0"/>
                  </a:moveTo>
                  <a:lnTo>
                    <a:pt x="1133504" y="0"/>
                  </a:lnTo>
                  <a:cubicBezTo>
                    <a:pt x="1180301" y="0"/>
                    <a:pt x="1218238" y="37936"/>
                    <a:pt x="1218238" y="84734"/>
                  </a:cubicBezTo>
                  <a:lnTo>
                    <a:pt x="1218238" y="177507"/>
                  </a:lnTo>
                  <a:cubicBezTo>
                    <a:pt x="1218238" y="199980"/>
                    <a:pt x="1209311" y="221532"/>
                    <a:pt x="1193420" y="237423"/>
                  </a:cubicBezTo>
                  <a:cubicBezTo>
                    <a:pt x="1177529" y="253313"/>
                    <a:pt x="1155977" y="262241"/>
                    <a:pt x="1133504" y="262241"/>
                  </a:cubicBezTo>
                  <a:lnTo>
                    <a:pt x="84734" y="262241"/>
                  </a:lnTo>
                  <a:cubicBezTo>
                    <a:pt x="62261" y="262241"/>
                    <a:pt x="40708" y="253313"/>
                    <a:pt x="24818" y="237423"/>
                  </a:cubicBezTo>
                  <a:cubicBezTo>
                    <a:pt x="8927" y="221532"/>
                    <a:pt x="0" y="199980"/>
                    <a:pt x="0" y="177507"/>
                  </a:cubicBezTo>
                  <a:lnTo>
                    <a:pt x="0" y="84734"/>
                  </a:lnTo>
                  <a:cubicBezTo>
                    <a:pt x="0" y="62261"/>
                    <a:pt x="8927" y="40708"/>
                    <a:pt x="24818" y="24818"/>
                  </a:cubicBezTo>
                  <a:cubicBezTo>
                    <a:pt x="40708" y="8927"/>
                    <a:pt x="62261" y="0"/>
                    <a:pt x="84734" y="0"/>
                  </a:cubicBezTo>
                  <a:close/>
                </a:path>
              </a:pathLst>
            </a:custGeom>
            <a:solidFill>
              <a:srgbClr val="2790BF"/>
            </a:solidFill>
          </p:spPr>
        </p:sp>
        <p:sp>
          <p:nvSpPr>
            <p:cNvPr name="TextBox 12" id="12"/>
            <p:cNvSpPr txBox="true"/>
            <p:nvPr/>
          </p:nvSpPr>
          <p:spPr>
            <a:xfrm>
              <a:off x="0" y="-38100"/>
              <a:ext cx="1218238" cy="300341"/>
            </a:xfrm>
            <a:prstGeom prst="rect">
              <a:avLst/>
            </a:prstGeom>
          </p:spPr>
          <p:txBody>
            <a:bodyPr anchor="ctr" rtlCol="false" tIns="50800" lIns="50800" bIns="50800" rIns="50800"/>
            <a:lstStyle/>
            <a:p>
              <a:pPr algn="ctr">
                <a:lnSpc>
                  <a:spcPts val="3080"/>
                </a:lnSpc>
              </a:pPr>
              <a:r>
                <a:rPr lang="en-US" b="true" sz="2200">
                  <a:solidFill>
                    <a:srgbClr val="FFFFFF"/>
                  </a:solidFill>
                  <a:latin typeface="Inter Bold"/>
                  <a:ea typeface="Inter Bold"/>
                  <a:cs typeface="Inter Bold"/>
                  <a:sym typeface="Inter Bold"/>
                </a:rPr>
                <a:t> Analyze revenue by ticket type: Understand how income is distributed across various ticket types and classes.</a:t>
              </a:r>
            </a:p>
          </p:txBody>
        </p:sp>
      </p:grpSp>
      <p:grpSp>
        <p:nvGrpSpPr>
          <p:cNvPr name="Group 13" id="13"/>
          <p:cNvGrpSpPr/>
          <p:nvPr/>
        </p:nvGrpSpPr>
        <p:grpSpPr>
          <a:xfrm rot="0">
            <a:off x="8810017" y="7700796"/>
            <a:ext cx="8088114" cy="1741066"/>
            <a:chOff x="0" y="0"/>
            <a:chExt cx="1218238" cy="262241"/>
          </a:xfrm>
        </p:grpSpPr>
        <p:sp>
          <p:nvSpPr>
            <p:cNvPr name="Freeform 14" id="14"/>
            <p:cNvSpPr/>
            <p:nvPr/>
          </p:nvSpPr>
          <p:spPr>
            <a:xfrm flipH="false" flipV="false" rot="0">
              <a:off x="0" y="0"/>
              <a:ext cx="1218238" cy="262241"/>
            </a:xfrm>
            <a:custGeom>
              <a:avLst/>
              <a:gdLst/>
              <a:ahLst/>
              <a:cxnLst/>
              <a:rect r="r" b="b" t="t" l="l"/>
              <a:pathLst>
                <a:path h="262241" w="1218238">
                  <a:moveTo>
                    <a:pt x="84734" y="0"/>
                  </a:moveTo>
                  <a:lnTo>
                    <a:pt x="1133504" y="0"/>
                  </a:lnTo>
                  <a:cubicBezTo>
                    <a:pt x="1180301" y="0"/>
                    <a:pt x="1218238" y="37936"/>
                    <a:pt x="1218238" y="84734"/>
                  </a:cubicBezTo>
                  <a:lnTo>
                    <a:pt x="1218238" y="177507"/>
                  </a:lnTo>
                  <a:cubicBezTo>
                    <a:pt x="1218238" y="199980"/>
                    <a:pt x="1209311" y="221532"/>
                    <a:pt x="1193420" y="237423"/>
                  </a:cubicBezTo>
                  <a:cubicBezTo>
                    <a:pt x="1177529" y="253313"/>
                    <a:pt x="1155977" y="262241"/>
                    <a:pt x="1133504" y="262241"/>
                  </a:cubicBezTo>
                  <a:lnTo>
                    <a:pt x="84734" y="262241"/>
                  </a:lnTo>
                  <a:cubicBezTo>
                    <a:pt x="62261" y="262241"/>
                    <a:pt x="40708" y="253313"/>
                    <a:pt x="24818" y="237423"/>
                  </a:cubicBezTo>
                  <a:cubicBezTo>
                    <a:pt x="8927" y="221532"/>
                    <a:pt x="0" y="199980"/>
                    <a:pt x="0" y="177507"/>
                  </a:cubicBezTo>
                  <a:lnTo>
                    <a:pt x="0" y="84734"/>
                  </a:lnTo>
                  <a:cubicBezTo>
                    <a:pt x="0" y="62261"/>
                    <a:pt x="8927" y="40708"/>
                    <a:pt x="24818" y="24818"/>
                  </a:cubicBezTo>
                  <a:cubicBezTo>
                    <a:pt x="40708" y="8927"/>
                    <a:pt x="62261" y="0"/>
                    <a:pt x="84734" y="0"/>
                  </a:cubicBezTo>
                  <a:close/>
                </a:path>
              </a:pathLst>
            </a:custGeom>
            <a:solidFill>
              <a:srgbClr val="2790BF"/>
            </a:solidFill>
          </p:spPr>
        </p:sp>
        <p:sp>
          <p:nvSpPr>
            <p:cNvPr name="TextBox 15" id="15"/>
            <p:cNvSpPr txBox="true"/>
            <p:nvPr/>
          </p:nvSpPr>
          <p:spPr>
            <a:xfrm>
              <a:off x="0" y="-38100"/>
              <a:ext cx="1218238" cy="300341"/>
            </a:xfrm>
            <a:prstGeom prst="rect">
              <a:avLst/>
            </a:prstGeom>
          </p:spPr>
          <p:txBody>
            <a:bodyPr anchor="ctr" rtlCol="false" tIns="50800" lIns="50800" bIns="50800" rIns="50800"/>
            <a:lstStyle/>
            <a:p>
              <a:pPr algn="ctr">
                <a:lnSpc>
                  <a:spcPts val="3080"/>
                </a:lnSpc>
              </a:pPr>
              <a:r>
                <a:rPr lang="en-US" b="true" sz="2200">
                  <a:solidFill>
                    <a:srgbClr val="FFFFFF"/>
                  </a:solidFill>
                  <a:latin typeface="Inter Bold"/>
                  <a:ea typeface="Inter Bold"/>
                  <a:cs typeface="Inter Bold"/>
                  <a:sym typeface="Inter Bold"/>
                </a:rPr>
                <a:t> Forecast demand trends: Use predictive models to estimate future demand for train journeys.</a:t>
              </a:r>
            </a:p>
          </p:txBody>
        </p:sp>
      </p:grpSp>
      <p:sp>
        <p:nvSpPr>
          <p:cNvPr name="TextBox 16" id="16"/>
          <p:cNvSpPr txBox="true"/>
          <p:nvPr/>
        </p:nvSpPr>
        <p:spPr>
          <a:xfrm rot="0">
            <a:off x="8417352" y="857250"/>
            <a:ext cx="8841948" cy="2445512"/>
          </a:xfrm>
          <a:prstGeom prst="rect">
            <a:avLst/>
          </a:prstGeom>
        </p:spPr>
        <p:txBody>
          <a:bodyPr anchor="t" rtlCol="false" tIns="0" lIns="0" bIns="0" rIns="0">
            <a:spAutoFit/>
          </a:bodyPr>
          <a:lstStyle/>
          <a:p>
            <a:pPr algn="r">
              <a:lnSpc>
                <a:spcPts val="9513"/>
              </a:lnSpc>
            </a:pPr>
            <a:r>
              <a:rPr lang="en-US" sz="7099" b="true">
                <a:solidFill>
                  <a:srgbClr val="073D4A"/>
                </a:solidFill>
                <a:latin typeface="Poppins Ultra-Bold"/>
                <a:ea typeface="Poppins Ultra-Bold"/>
                <a:cs typeface="Poppins Ultra-Bold"/>
                <a:sym typeface="Poppins Ultra-Bold"/>
              </a:rPr>
              <a:t>Objectives</a:t>
            </a:r>
          </a:p>
          <a:p>
            <a:pPr algn="r">
              <a:lnSpc>
                <a:spcPts val="951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false" rot="0">
            <a:off x="-16686" y="0"/>
            <a:ext cx="18304686" cy="10277631"/>
          </a:xfrm>
          <a:custGeom>
            <a:avLst/>
            <a:gdLst/>
            <a:ahLst/>
            <a:cxnLst/>
            <a:rect r="r" b="b" t="t" l="l"/>
            <a:pathLst>
              <a:path h="10277631" w="18304686">
                <a:moveTo>
                  <a:pt x="0" y="0"/>
                </a:moveTo>
                <a:lnTo>
                  <a:pt x="18304686" y="0"/>
                </a:lnTo>
                <a:lnTo>
                  <a:pt x="18304686" y="10277631"/>
                </a:lnTo>
                <a:lnTo>
                  <a:pt x="0" y="10277631"/>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true" flipV="false" rot="0">
            <a:off x="4105410" y="30413"/>
            <a:ext cx="3954364" cy="3954364"/>
          </a:xfrm>
          <a:custGeom>
            <a:avLst/>
            <a:gdLst/>
            <a:ahLst/>
            <a:cxnLst/>
            <a:rect r="r" b="b" t="t" l="l"/>
            <a:pathLst>
              <a:path h="3954364" w="3954364">
                <a:moveTo>
                  <a:pt x="3954364" y="0"/>
                </a:moveTo>
                <a:lnTo>
                  <a:pt x="0" y="0"/>
                </a:lnTo>
                <a:lnTo>
                  <a:pt x="0" y="3954364"/>
                </a:lnTo>
                <a:lnTo>
                  <a:pt x="3954364" y="3954364"/>
                </a:lnTo>
                <a:lnTo>
                  <a:pt x="395436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0928" y="2730253"/>
            <a:ext cx="6141185" cy="6528047"/>
            <a:chOff x="0" y="0"/>
            <a:chExt cx="781959" cy="831218"/>
          </a:xfrm>
        </p:grpSpPr>
        <p:sp>
          <p:nvSpPr>
            <p:cNvPr name="Freeform 4" id="4"/>
            <p:cNvSpPr/>
            <p:nvPr/>
          </p:nvSpPr>
          <p:spPr>
            <a:xfrm flipH="false" flipV="false" rot="0">
              <a:off x="0" y="0"/>
              <a:ext cx="781959" cy="831218"/>
            </a:xfrm>
            <a:custGeom>
              <a:avLst/>
              <a:gdLst/>
              <a:ahLst/>
              <a:cxnLst/>
              <a:rect r="r" b="b" t="t" l="l"/>
              <a:pathLst>
                <a:path h="831218" w="781959">
                  <a:moveTo>
                    <a:pt x="126066" y="0"/>
                  </a:moveTo>
                  <a:lnTo>
                    <a:pt x="655893" y="0"/>
                  </a:lnTo>
                  <a:cubicBezTo>
                    <a:pt x="725517" y="0"/>
                    <a:pt x="781959" y="56441"/>
                    <a:pt x="781959" y="126066"/>
                  </a:cubicBezTo>
                  <a:lnTo>
                    <a:pt x="781959" y="705152"/>
                  </a:lnTo>
                  <a:cubicBezTo>
                    <a:pt x="781959" y="738587"/>
                    <a:pt x="768677" y="770652"/>
                    <a:pt x="745035" y="794294"/>
                  </a:cubicBezTo>
                  <a:cubicBezTo>
                    <a:pt x="721393" y="817936"/>
                    <a:pt x="689328" y="831218"/>
                    <a:pt x="655893" y="831218"/>
                  </a:cubicBezTo>
                  <a:lnTo>
                    <a:pt x="126066" y="831218"/>
                  </a:lnTo>
                  <a:cubicBezTo>
                    <a:pt x="56441" y="831218"/>
                    <a:pt x="0" y="774776"/>
                    <a:pt x="0" y="705152"/>
                  </a:cubicBezTo>
                  <a:lnTo>
                    <a:pt x="0" y="126066"/>
                  </a:lnTo>
                  <a:cubicBezTo>
                    <a:pt x="0" y="56441"/>
                    <a:pt x="56441" y="0"/>
                    <a:pt x="126066" y="0"/>
                  </a:cubicBezTo>
                  <a:close/>
                </a:path>
              </a:pathLst>
            </a:custGeom>
            <a:blipFill>
              <a:blip r:embed="rId4"/>
              <a:stretch>
                <a:fillRect l="0" t="-14576" r="-105806" b="-14576"/>
              </a:stretch>
            </a:blipFill>
          </p:spPr>
        </p:sp>
      </p:grpSp>
      <p:grpSp>
        <p:nvGrpSpPr>
          <p:cNvPr name="Group 5" id="5"/>
          <p:cNvGrpSpPr/>
          <p:nvPr/>
        </p:nvGrpSpPr>
        <p:grpSpPr>
          <a:xfrm rot="0">
            <a:off x="1028700" y="5007779"/>
            <a:ext cx="7914694" cy="803513"/>
            <a:chOff x="0" y="0"/>
            <a:chExt cx="1192117" cy="121026"/>
          </a:xfrm>
        </p:grpSpPr>
        <p:sp>
          <p:nvSpPr>
            <p:cNvPr name="Freeform 6" id="6"/>
            <p:cNvSpPr/>
            <p:nvPr/>
          </p:nvSpPr>
          <p:spPr>
            <a:xfrm flipH="false" flipV="false" rot="0">
              <a:off x="0" y="0"/>
              <a:ext cx="1192117" cy="121026"/>
            </a:xfrm>
            <a:custGeom>
              <a:avLst/>
              <a:gdLst/>
              <a:ahLst/>
              <a:cxnLst/>
              <a:rect r="r" b="b" t="t" l="l"/>
              <a:pathLst>
                <a:path h="121026" w="1192117">
                  <a:moveTo>
                    <a:pt x="60513" y="0"/>
                  </a:moveTo>
                  <a:lnTo>
                    <a:pt x="1131604" y="0"/>
                  </a:lnTo>
                  <a:cubicBezTo>
                    <a:pt x="1147653" y="0"/>
                    <a:pt x="1163045" y="6375"/>
                    <a:pt x="1174393" y="17724"/>
                  </a:cubicBezTo>
                  <a:cubicBezTo>
                    <a:pt x="1185742" y="29072"/>
                    <a:pt x="1192117" y="44464"/>
                    <a:pt x="1192117" y="60513"/>
                  </a:cubicBezTo>
                  <a:lnTo>
                    <a:pt x="1192117" y="60513"/>
                  </a:lnTo>
                  <a:cubicBezTo>
                    <a:pt x="1192117" y="93933"/>
                    <a:pt x="1165025" y="121026"/>
                    <a:pt x="1131604" y="121026"/>
                  </a:cubicBezTo>
                  <a:lnTo>
                    <a:pt x="60513" y="121026"/>
                  </a:lnTo>
                  <a:cubicBezTo>
                    <a:pt x="27093" y="121026"/>
                    <a:pt x="0" y="93933"/>
                    <a:pt x="0" y="60513"/>
                  </a:cubicBezTo>
                  <a:lnTo>
                    <a:pt x="0" y="60513"/>
                  </a:lnTo>
                  <a:cubicBezTo>
                    <a:pt x="0" y="27093"/>
                    <a:pt x="27093" y="0"/>
                    <a:pt x="60513" y="0"/>
                  </a:cubicBezTo>
                  <a:close/>
                </a:path>
              </a:pathLst>
            </a:custGeom>
            <a:solidFill>
              <a:srgbClr val="2790BF"/>
            </a:solidFill>
          </p:spPr>
        </p:sp>
        <p:sp>
          <p:nvSpPr>
            <p:cNvPr name="TextBox 7" id="7"/>
            <p:cNvSpPr txBox="true"/>
            <p:nvPr/>
          </p:nvSpPr>
          <p:spPr>
            <a:xfrm>
              <a:off x="0" y="-38100"/>
              <a:ext cx="1192117" cy="159126"/>
            </a:xfrm>
            <a:prstGeom prst="rect">
              <a:avLst/>
            </a:prstGeom>
          </p:spPr>
          <p:txBody>
            <a:bodyPr anchor="ctr" rtlCol="false" tIns="50800" lIns="50800" bIns="50800" rIns="50800"/>
            <a:lstStyle/>
            <a:p>
              <a:pPr algn="ctr">
                <a:lnSpc>
                  <a:spcPts val="3080"/>
                </a:lnSpc>
              </a:pPr>
            </a:p>
          </p:txBody>
        </p:sp>
      </p:grpSp>
      <p:sp>
        <p:nvSpPr>
          <p:cNvPr name="Freeform 8" id="8"/>
          <p:cNvSpPr/>
          <p:nvPr/>
        </p:nvSpPr>
        <p:spPr>
          <a:xfrm flipH="false" flipV="false" rot="5400000">
            <a:off x="1365918" y="5229112"/>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28700" y="5994277"/>
            <a:ext cx="7914694" cy="729131"/>
            <a:chOff x="0" y="0"/>
            <a:chExt cx="1192117" cy="109822"/>
          </a:xfrm>
        </p:grpSpPr>
        <p:sp>
          <p:nvSpPr>
            <p:cNvPr name="Freeform 10" id="10"/>
            <p:cNvSpPr/>
            <p:nvPr/>
          </p:nvSpPr>
          <p:spPr>
            <a:xfrm flipH="false" flipV="false" rot="0">
              <a:off x="0" y="0"/>
              <a:ext cx="1192117" cy="109822"/>
            </a:xfrm>
            <a:custGeom>
              <a:avLst/>
              <a:gdLst/>
              <a:ahLst/>
              <a:cxnLst/>
              <a:rect r="r" b="b" t="t" l="l"/>
              <a:pathLst>
                <a:path h="109822" w="1192117">
                  <a:moveTo>
                    <a:pt x="54911" y="0"/>
                  </a:moveTo>
                  <a:lnTo>
                    <a:pt x="1137206" y="0"/>
                  </a:lnTo>
                  <a:cubicBezTo>
                    <a:pt x="1151770" y="0"/>
                    <a:pt x="1165736" y="5785"/>
                    <a:pt x="1176034" y="16083"/>
                  </a:cubicBezTo>
                  <a:cubicBezTo>
                    <a:pt x="1186332" y="26381"/>
                    <a:pt x="1192117" y="40348"/>
                    <a:pt x="1192117" y="54911"/>
                  </a:cubicBezTo>
                  <a:lnTo>
                    <a:pt x="1192117" y="54911"/>
                  </a:lnTo>
                  <a:cubicBezTo>
                    <a:pt x="1192117" y="69474"/>
                    <a:pt x="1186332" y="83441"/>
                    <a:pt x="1176034" y="93739"/>
                  </a:cubicBezTo>
                  <a:cubicBezTo>
                    <a:pt x="1165736" y="104037"/>
                    <a:pt x="1151770" y="109822"/>
                    <a:pt x="1137206" y="109822"/>
                  </a:cubicBezTo>
                  <a:lnTo>
                    <a:pt x="54911" y="109822"/>
                  </a:lnTo>
                  <a:cubicBezTo>
                    <a:pt x="40348" y="109822"/>
                    <a:pt x="26381" y="104037"/>
                    <a:pt x="16083" y="93739"/>
                  </a:cubicBezTo>
                  <a:cubicBezTo>
                    <a:pt x="5785" y="83441"/>
                    <a:pt x="0" y="69474"/>
                    <a:pt x="0" y="54911"/>
                  </a:cubicBezTo>
                  <a:lnTo>
                    <a:pt x="0" y="54911"/>
                  </a:lnTo>
                  <a:cubicBezTo>
                    <a:pt x="0" y="40348"/>
                    <a:pt x="5785" y="26381"/>
                    <a:pt x="16083" y="16083"/>
                  </a:cubicBezTo>
                  <a:cubicBezTo>
                    <a:pt x="26381" y="5785"/>
                    <a:pt x="40348" y="0"/>
                    <a:pt x="54911" y="0"/>
                  </a:cubicBezTo>
                  <a:close/>
                </a:path>
              </a:pathLst>
            </a:custGeom>
            <a:solidFill>
              <a:srgbClr val="2790BF"/>
            </a:solidFill>
          </p:spPr>
        </p:sp>
        <p:sp>
          <p:nvSpPr>
            <p:cNvPr name="TextBox 11" id="11"/>
            <p:cNvSpPr txBox="true"/>
            <p:nvPr/>
          </p:nvSpPr>
          <p:spPr>
            <a:xfrm>
              <a:off x="0" y="-38100"/>
              <a:ext cx="1192117" cy="147922"/>
            </a:xfrm>
            <a:prstGeom prst="rect">
              <a:avLst/>
            </a:prstGeom>
          </p:spPr>
          <p:txBody>
            <a:bodyPr anchor="ctr" rtlCol="false" tIns="50800" lIns="50800" bIns="50800" rIns="50800"/>
            <a:lstStyle/>
            <a:p>
              <a:pPr algn="ctr">
                <a:lnSpc>
                  <a:spcPts val="3080"/>
                </a:lnSpc>
              </a:pPr>
            </a:p>
          </p:txBody>
        </p:sp>
      </p:grpSp>
      <p:sp>
        <p:nvSpPr>
          <p:cNvPr name="Freeform 12" id="12"/>
          <p:cNvSpPr/>
          <p:nvPr/>
        </p:nvSpPr>
        <p:spPr>
          <a:xfrm flipH="false" flipV="false" rot="5400000">
            <a:off x="1222682" y="6141227"/>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028700" y="6904382"/>
            <a:ext cx="8115300" cy="1135883"/>
            <a:chOff x="0" y="0"/>
            <a:chExt cx="1222333" cy="171088"/>
          </a:xfrm>
        </p:grpSpPr>
        <p:sp>
          <p:nvSpPr>
            <p:cNvPr name="Freeform 14" id="14"/>
            <p:cNvSpPr/>
            <p:nvPr/>
          </p:nvSpPr>
          <p:spPr>
            <a:xfrm flipH="false" flipV="false" rot="0">
              <a:off x="0" y="0"/>
              <a:ext cx="1222333" cy="171088"/>
            </a:xfrm>
            <a:custGeom>
              <a:avLst/>
              <a:gdLst/>
              <a:ahLst/>
              <a:cxnLst/>
              <a:rect r="r" b="b" t="t" l="l"/>
              <a:pathLst>
                <a:path h="171088" w="1222333">
                  <a:moveTo>
                    <a:pt x="84450" y="0"/>
                  </a:moveTo>
                  <a:lnTo>
                    <a:pt x="1137883" y="0"/>
                  </a:lnTo>
                  <a:cubicBezTo>
                    <a:pt x="1184523" y="0"/>
                    <a:pt x="1222333" y="37809"/>
                    <a:pt x="1222333" y="84450"/>
                  </a:cubicBezTo>
                  <a:lnTo>
                    <a:pt x="1222333" y="86638"/>
                  </a:lnTo>
                  <a:cubicBezTo>
                    <a:pt x="1222333" y="133278"/>
                    <a:pt x="1184523" y="171088"/>
                    <a:pt x="1137883" y="171088"/>
                  </a:cubicBezTo>
                  <a:lnTo>
                    <a:pt x="84450" y="171088"/>
                  </a:lnTo>
                  <a:cubicBezTo>
                    <a:pt x="37809" y="171088"/>
                    <a:pt x="0" y="133278"/>
                    <a:pt x="0" y="86638"/>
                  </a:cubicBezTo>
                  <a:lnTo>
                    <a:pt x="0" y="84450"/>
                  </a:lnTo>
                  <a:cubicBezTo>
                    <a:pt x="0" y="37809"/>
                    <a:pt x="37809" y="0"/>
                    <a:pt x="84450" y="0"/>
                  </a:cubicBezTo>
                  <a:close/>
                </a:path>
              </a:pathLst>
            </a:custGeom>
            <a:solidFill>
              <a:srgbClr val="2790BF"/>
            </a:solidFill>
          </p:spPr>
        </p:sp>
        <p:sp>
          <p:nvSpPr>
            <p:cNvPr name="TextBox 15" id="15"/>
            <p:cNvSpPr txBox="true"/>
            <p:nvPr/>
          </p:nvSpPr>
          <p:spPr>
            <a:xfrm>
              <a:off x="0" y="-38100"/>
              <a:ext cx="1222333" cy="209188"/>
            </a:xfrm>
            <a:prstGeom prst="rect">
              <a:avLst/>
            </a:prstGeom>
          </p:spPr>
          <p:txBody>
            <a:bodyPr anchor="ctr" rtlCol="false" tIns="50800" lIns="50800" bIns="50800" rIns="50800"/>
            <a:lstStyle/>
            <a:p>
              <a:pPr algn="ctr">
                <a:lnSpc>
                  <a:spcPts val="3080"/>
                </a:lnSpc>
              </a:pPr>
            </a:p>
          </p:txBody>
        </p:sp>
      </p:grpSp>
      <p:sp>
        <p:nvSpPr>
          <p:cNvPr name="Freeform 16" id="16"/>
          <p:cNvSpPr/>
          <p:nvPr/>
        </p:nvSpPr>
        <p:spPr>
          <a:xfrm flipH="false" flipV="false" rot="5400000">
            <a:off x="1222682" y="7052477"/>
            <a:ext cx="451412" cy="414170"/>
          </a:xfrm>
          <a:custGeom>
            <a:avLst/>
            <a:gdLst/>
            <a:ahLst/>
            <a:cxnLst/>
            <a:rect r="r" b="b" t="t" l="l"/>
            <a:pathLst>
              <a:path h="414170" w="451412">
                <a:moveTo>
                  <a:pt x="0" y="0"/>
                </a:moveTo>
                <a:lnTo>
                  <a:pt x="451412" y="0"/>
                </a:lnTo>
                <a:lnTo>
                  <a:pt x="451412" y="414171"/>
                </a:lnTo>
                <a:lnTo>
                  <a:pt x="0" y="414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5487706" y="592589"/>
            <a:ext cx="1608026" cy="1272350"/>
          </a:xfrm>
          <a:custGeom>
            <a:avLst/>
            <a:gdLst/>
            <a:ahLst/>
            <a:cxnLst/>
            <a:rect r="r" b="b" t="t" l="l"/>
            <a:pathLst>
              <a:path h="1272350" w="1608026">
                <a:moveTo>
                  <a:pt x="0" y="0"/>
                </a:moveTo>
                <a:lnTo>
                  <a:pt x="1608026" y="0"/>
                </a:lnTo>
                <a:lnTo>
                  <a:pt x="1608026" y="1272350"/>
                </a:lnTo>
                <a:lnTo>
                  <a:pt x="0" y="12723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47607" y="1028700"/>
            <a:ext cx="2152613" cy="670001"/>
          </a:xfrm>
          <a:custGeom>
            <a:avLst/>
            <a:gdLst/>
            <a:ahLst/>
            <a:cxnLst/>
            <a:rect r="r" b="b" t="t" l="l"/>
            <a:pathLst>
              <a:path h="670001" w="2152613">
                <a:moveTo>
                  <a:pt x="0" y="0"/>
                </a:moveTo>
                <a:lnTo>
                  <a:pt x="2152614" y="0"/>
                </a:lnTo>
                <a:lnTo>
                  <a:pt x="2152614" y="670001"/>
                </a:lnTo>
                <a:lnTo>
                  <a:pt x="0" y="6700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9" id="19"/>
          <p:cNvSpPr/>
          <p:nvPr/>
        </p:nvSpPr>
        <p:spPr>
          <a:xfrm>
            <a:off x="9211869" y="1895795"/>
            <a:ext cx="4195417" cy="0"/>
          </a:xfrm>
          <a:prstGeom prst="line">
            <a:avLst/>
          </a:prstGeom>
          <a:ln cap="rnd" w="133350">
            <a:solidFill>
              <a:srgbClr val="C1CBD8"/>
            </a:solidFill>
            <a:prstDash val="solid"/>
            <a:headEnd type="none" len="sm" w="sm"/>
            <a:tailEnd type="none" len="sm" w="sm"/>
          </a:ln>
        </p:spPr>
      </p:sp>
      <p:graphicFrame>
        <p:nvGraphicFramePr>
          <p:cNvPr name="Table 20" id="20"/>
          <p:cNvGraphicFramePr>
            <a:graphicFrameLocks noGrp="true"/>
          </p:cNvGraphicFramePr>
          <p:nvPr/>
        </p:nvGraphicFramePr>
        <p:xfrm>
          <a:off x="9211869" y="4552950"/>
          <a:ext cx="6964430" cy="5734050"/>
        </p:xfrm>
        <a:graphic>
          <a:graphicData uri="http://schemas.openxmlformats.org/drawingml/2006/table">
            <a:tbl>
              <a:tblPr/>
              <a:tblGrid>
                <a:gridCol w="4525982"/>
                <a:gridCol w="2438447"/>
              </a:tblGrid>
              <a:tr h="1107974">
                <a:tc>
                  <a:txBody>
                    <a:bodyPr anchor="t" rtlCol="false"/>
                    <a:lstStyle/>
                    <a:p>
                      <a:pPr algn="ctr">
                        <a:lnSpc>
                          <a:spcPts val="3499"/>
                        </a:lnSpc>
                        <a:defRPr/>
                      </a:pPr>
                      <a:r>
                        <a:rPr lang="en-US" sz="2499" b="true">
                          <a:solidFill>
                            <a:srgbClr val="000000"/>
                          </a:solidFill>
                          <a:latin typeface="Inter Bold"/>
                          <a:ea typeface="Inter Bold"/>
                          <a:cs typeface="Inter Bold"/>
                          <a:sym typeface="Inter Bold"/>
                        </a:rPr>
                        <a:t>Category</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c>
                  <a:txBody>
                    <a:bodyPr anchor="t" rtlCol="false"/>
                    <a:lstStyle/>
                    <a:p>
                      <a:pPr algn="ctr">
                        <a:lnSpc>
                          <a:spcPts val="3499"/>
                        </a:lnSpc>
                        <a:defRPr/>
                      </a:pPr>
                      <a:r>
                        <a:rPr lang="en-US" sz="2499" b="true">
                          <a:solidFill>
                            <a:srgbClr val="000000"/>
                          </a:solidFill>
                          <a:latin typeface="Inter Bold"/>
                          <a:ea typeface="Inter Bold"/>
                          <a:cs typeface="Inter Bold"/>
                          <a:sym typeface="Inter Bold"/>
                        </a:rPr>
                        <a:t>Value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D699"/>
                    </a:solidFill>
                  </a:tcPr>
                </a:tc>
              </a:tr>
              <a:tr h="925215">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Total Passengers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32,000</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925215">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Gross Revenue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£741.9K</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925215">
                <a:tc>
                  <a:txBody>
                    <a:bodyPr anchor="t" rtlCol="false"/>
                    <a:lstStyle/>
                    <a:p>
                      <a:pPr algn="ctr">
                        <a:lnSpc>
                          <a:spcPts val="2519"/>
                        </a:lnSpc>
                        <a:defRPr/>
                      </a:pPr>
                      <a:r>
                        <a:rPr lang="en-US" sz="1799" b="true">
                          <a:solidFill>
                            <a:srgbClr val="000000"/>
                          </a:solidFill>
                          <a:latin typeface="Arimo Bold"/>
                          <a:ea typeface="Arimo Bold"/>
                          <a:cs typeface="Arimo Bold"/>
                          <a:sym typeface="Arimo Bold"/>
                        </a:rPr>
                        <a:t>Net Revenue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£703K</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925215">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Refunds Issued</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£38.7K (5.2%)</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r h="925215">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Average Ticket Price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c>
                  <a:txBody>
                    <a:bodyPr anchor="t" rtlCol="false"/>
                    <a:lstStyle/>
                    <a:p>
                      <a:pPr algn="ctr">
                        <a:lnSpc>
                          <a:spcPts val="2520"/>
                        </a:lnSpc>
                        <a:defRPr/>
                      </a:pPr>
                      <a:r>
                        <a:rPr lang="en-US" sz="1800" b="true">
                          <a:solidFill>
                            <a:srgbClr val="000000"/>
                          </a:solidFill>
                          <a:latin typeface="Inter Bold"/>
                          <a:ea typeface="Inter Bold"/>
                          <a:cs typeface="Inter Bold"/>
                          <a:sym typeface="Inter Bold"/>
                        </a:rPr>
                        <a:t>£23.44</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4E3"/>
                    </a:solidFill>
                  </a:tcPr>
                </a:tc>
              </a:tr>
            </a:tbl>
          </a:graphicData>
        </a:graphic>
      </p:graphicFrame>
      <p:sp>
        <p:nvSpPr>
          <p:cNvPr name="TextBox 21" id="21"/>
          <p:cNvSpPr txBox="true"/>
          <p:nvPr/>
        </p:nvSpPr>
        <p:spPr>
          <a:xfrm rot="0">
            <a:off x="6547135" y="1949229"/>
            <a:ext cx="11485344" cy="2445512"/>
          </a:xfrm>
          <a:prstGeom prst="rect">
            <a:avLst/>
          </a:prstGeom>
        </p:spPr>
        <p:txBody>
          <a:bodyPr anchor="t" rtlCol="false" tIns="0" lIns="0" bIns="0" rIns="0">
            <a:spAutoFit/>
          </a:bodyPr>
          <a:lstStyle/>
          <a:p>
            <a:pPr algn="l" marL="0" indent="0" lvl="0">
              <a:lnSpc>
                <a:spcPts val="9513"/>
              </a:lnSpc>
              <a:spcBef>
                <a:spcPct val="0"/>
              </a:spcBef>
            </a:pPr>
            <a:r>
              <a:rPr lang="en-US" b="true" sz="7099">
                <a:solidFill>
                  <a:srgbClr val="073D4A"/>
                </a:solidFill>
                <a:latin typeface="Poppins Ultra-Bold"/>
                <a:ea typeface="Poppins Ultra-Bold"/>
                <a:cs typeface="Poppins Ultra-Bold"/>
                <a:sym typeface="Poppins Ultra-Bold"/>
              </a:rPr>
              <a:t>Financial Performance Overview</a:t>
            </a:r>
          </a:p>
        </p:txBody>
      </p:sp>
      <p:sp>
        <p:nvSpPr>
          <p:cNvPr name="TextBox 22" id="22"/>
          <p:cNvSpPr txBox="true"/>
          <p:nvPr/>
        </p:nvSpPr>
        <p:spPr>
          <a:xfrm rot="0">
            <a:off x="2029664" y="5217758"/>
            <a:ext cx="7408747" cy="789303"/>
          </a:xfrm>
          <a:prstGeom prst="rect">
            <a:avLst/>
          </a:prstGeom>
        </p:spPr>
        <p:txBody>
          <a:bodyPr anchor="t" rtlCol="false" tIns="0" lIns="0" bIns="0" rIns="0">
            <a:spAutoFit/>
          </a:bodyPr>
          <a:lstStyle/>
          <a:p>
            <a:pPr algn="l">
              <a:lnSpc>
                <a:spcPts val="3220"/>
              </a:lnSpc>
            </a:pPr>
            <a:r>
              <a:rPr lang="en-US" sz="2300" b="true">
                <a:solidFill>
                  <a:srgbClr val="FFFFFF"/>
                </a:solidFill>
                <a:latin typeface="Inter Semi-Bold"/>
                <a:ea typeface="Inter Semi-Bold"/>
                <a:cs typeface="Inter Semi-Bold"/>
                <a:sym typeface="Inter Semi-Bold"/>
              </a:rPr>
              <a:t>Peaks: January (£188.61K), March (£184.59K).</a:t>
            </a:r>
          </a:p>
          <a:p>
            <a:pPr algn="l">
              <a:lnSpc>
                <a:spcPts val="3220"/>
              </a:lnSpc>
            </a:pPr>
          </a:p>
        </p:txBody>
      </p:sp>
      <p:sp>
        <p:nvSpPr>
          <p:cNvPr name="TextBox 23" id="23"/>
          <p:cNvSpPr txBox="true"/>
          <p:nvPr/>
        </p:nvSpPr>
        <p:spPr>
          <a:xfrm rot="0">
            <a:off x="1886427" y="6142891"/>
            <a:ext cx="7056967" cy="372743"/>
          </a:xfrm>
          <a:prstGeom prst="rect">
            <a:avLst/>
          </a:prstGeom>
        </p:spPr>
        <p:txBody>
          <a:bodyPr anchor="t" rtlCol="false" tIns="0" lIns="0" bIns="0" rIns="0">
            <a:spAutoFit/>
          </a:bodyPr>
          <a:lstStyle/>
          <a:p>
            <a:pPr algn="l">
              <a:lnSpc>
                <a:spcPts val="3080"/>
              </a:lnSpc>
            </a:pPr>
            <a:r>
              <a:rPr lang="en-US" sz="2200" b="true">
                <a:solidFill>
                  <a:srgbClr val="FFFFFF"/>
                </a:solidFill>
                <a:latin typeface="Inter Semi-Bold"/>
                <a:ea typeface="Inter Semi-Bold"/>
                <a:cs typeface="Inter Semi-Bold"/>
                <a:sym typeface="Inter Semi-Bold"/>
              </a:rPr>
              <a:t>Declines: February (£168.61K), April (£178.48K).</a:t>
            </a:r>
          </a:p>
        </p:txBody>
      </p:sp>
      <p:sp>
        <p:nvSpPr>
          <p:cNvPr name="TextBox 24" id="24"/>
          <p:cNvSpPr txBox="true"/>
          <p:nvPr/>
        </p:nvSpPr>
        <p:spPr>
          <a:xfrm rot="0">
            <a:off x="1886427" y="7054141"/>
            <a:ext cx="8328422" cy="763268"/>
          </a:xfrm>
          <a:prstGeom prst="rect">
            <a:avLst/>
          </a:prstGeom>
        </p:spPr>
        <p:txBody>
          <a:bodyPr anchor="t" rtlCol="false" tIns="0" lIns="0" bIns="0" rIns="0">
            <a:spAutoFit/>
          </a:bodyPr>
          <a:lstStyle/>
          <a:p>
            <a:pPr algn="l">
              <a:lnSpc>
                <a:spcPts val="3080"/>
              </a:lnSpc>
            </a:pPr>
            <a:r>
              <a:rPr lang="en-US" sz="2200" b="true">
                <a:solidFill>
                  <a:srgbClr val="FFFFFF"/>
                </a:solidFill>
                <a:latin typeface="Inter Semi-Bold"/>
                <a:ea typeface="Inter Semi-Bold"/>
                <a:cs typeface="Inter Semi-Bold"/>
                <a:sym typeface="Inter Semi-Bold"/>
              </a:rPr>
              <a:t>Recommendation: Investigate seasonal factors (e.g., holidays) and launch promotions during low-demand months.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22682" y="6900206"/>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22682" y="7788163"/>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222682" y="867612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4110" y="1858360"/>
            <a:ext cx="18119780" cy="6570280"/>
          </a:xfrm>
          <a:custGeom>
            <a:avLst/>
            <a:gdLst/>
            <a:ahLst/>
            <a:cxnLst/>
            <a:rect r="r" b="b" t="t" l="l"/>
            <a:pathLst>
              <a:path h="6570280" w="18119780">
                <a:moveTo>
                  <a:pt x="0" y="0"/>
                </a:moveTo>
                <a:lnTo>
                  <a:pt x="18119780" y="0"/>
                </a:lnTo>
                <a:lnTo>
                  <a:pt x="18119780" y="6570280"/>
                </a:lnTo>
                <a:lnTo>
                  <a:pt x="0" y="6570280"/>
                </a:lnTo>
                <a:lnTo>
                  <a:pt x="0" y="0"/>
                </a:lnTo>
                <a:close/>
              </a:path>
            </a:pathLst>
          </a:custGeom>
          <a:blipFill>
            <a:blip r:embed="rId4"/>
            <a:stretch>
              <a:fillRect l="0" t="0" r="0" b="-1377"/>
            </a:stretch>
          </a:blipFill>
        </p:spPr>
      </p:sp>
      <p:sp>
        <p:nvSpPr>
          <p:cNvPr name="Freeform 6" id="6"/>
          <p:cNvSpPr/>
          <p:nvPr/>
        </p:nvSpPr>
        <p:spPr>
          <a:xfrm flipH="true" flipV="false" rot="0">
            <a:off x="-321709" y="-251371"/>
            <a:ext cx="2394677" cy="2394677"/>
          </a:xfrm>
          <a:custGeom>
            <a:avLst/>
            <a:gdLst/>
            <a:ahLst/>
            <a:cxnLst/>
            <a:rect r="r" b="b" t="t" l="l"/>
            <a:pathLst>
              <a:path h="2394677" w="2394677">
                <a:moveTo>
                  <a:pt x="2394677" y="0"/>
                </a:moveTo>
                <a:lnTo>
                  <a:pt x="0" y="0"/>
                </a:lnTo>
                <a:lnTo>
                  <a:pt x="0" y="2394676"/>
                </a:lnTo>
                <a:lnTo>
                  <a:pt x="2394677" y="2394676"/>
                </a:lnTo>
                <a:lnTo>
                  <a:pt x="239467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135387" y="610967"/>
            <a:ext cx="2152613" cy="670001"/>
          </a:xfrm>
          <a:custGeom>
            <a:avLst/>
            <a:gdLst/>
            <a:ahLst/>
            <a:cxnLst/>
            <a:rect r="r" b="b" t="t" l="l"/>
            <a:pathLst>
              <a:path h="670001" w="2152613">
                <a:moveTo>
                  <a:pt x="0" y="0"/>
                </a:moveTo>
                <a:lnTo>
                  <a:pt x="2152613" y="0"/>
                </a:lnTo>
                <a:lnTo>
                  <a:pt x="2152613" y="670000"/>
                </a:lnTo>
                <a:lnTo>
                  <a:pt x="0" y="67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633485" y="392525"/>
            <a:ext cx="1608026" cy="1272350"/>
          </a:xfrm>
          <a:custGeom>
            <a:avLst/>
            <a:gdLst/>
            <a:ahLst/>
            <a:cxnLst/>
            <a:rect r="r" b="b" t="t" l="l"/>
            <a:pathLst>
              <a:path h="1272350" w="1608026">
                <a:moveTo>
                  <a:pt x="0" y="0"/>
                </a:moveTo>
                <a:lnTo>
                  <a:pt x="1608026" y="0"/>
                </a:lnTo>
                <a:lnTo>
                  <a:pt x="1608026" y="1272350"/>
                </a:lnTo>
                <a:lnTo>
                  <a:pt x="0" y="12723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grpSp>
        <p:nvGrpSpPr>
          <p:cNvPr name="Group 2" id="2"/>
          <p:cNvGrpSpPr/>
          <p:nvPr/>
        </p:nvGrpSpPr>
        <p:grpSpPr>
          <a:xfrm rot="0">
            <a:off x="6237407" y="-277006"/>
            <a:ext cx="11021893" cy="10485177"/>
            <a:chOff x="0" y="0"/>
            <a:chExt cx="2902885" cy="2761528"/>
          </a:xfrm>
        </p:grpSpPr>
        <p:sp>
          <p:nvSpPr>
            <p:cNvPr name="Freeform 3" id="3"/>
            <p:cNvSpPr/>
            <p:nvPr/>
          </p:nvSpPr>
          <p:spPr>
            <a:xfrm flipH="false" flipV="false" rot="0">
              <a:off x="0" y="0"/>
              <a:ext cx="2902885" cy="2761528"/>
            </a:xfrm>
            <a:custGeom>
              <a:avLst/>
              <a:gdLst/>
              <a:ahLst/>
              <a:cxnLst/>
              <a:rect r="r" b="b" t="t" l="l"/>
              <a:pathLst>
                <a:path h="2761528" w="2902885">
                  <a:moveTo>
                    <a:pt x="62179" y="0"/>
                  </a:moveTo>
                  <a:lnTo>
                    <a:pt x="2840706" y="0"/>
                  </a:lnTo>
                  <a:cubicBezTo>
                    <a:pt x="2857197" y="0"/>
                    <a:pt x="2873012" y="6551"/>
                    <a:pt x="2884673" y="18212"/>
                  </a:cubicBezTo>
                  <a:cubicBezTo>
                    <a:pt x="2896334" y="29873"/>
                    <a:pt x="2902885" y="45688"/>
                    <a:pt x="2902885" y="62179"/>
                  </a:cubicBezTo>
                  <a:lnTo>
                    <a:pt x="2902885" y="2699349"/>
                  </a:lnTo>
                  <a:cubicBezTo>
                    <a:pt x="2902885" y="2715840"/>
                    <a:pt x="2896334" y="2731655"/>
                    <a:pt x="2884673" y="2743316"/>
                  </a:cubicBezTo>
                  <a:cubicBezTo>
                    <a:pt x="2873012" y="2754977"/>
                    <a:pt x="2857197" y="2761528"/>
                    <a:pt x="2840706" y="2761528"/>
                  </a:cubicBezTo>
                  <a:lnTo>
                    <a:pt x="62179" y="2761528"/>
                  </a:lnTo>
                  <a:cubicBezTo>
                    <a:pt x="45688" y="2761528"/>
                    <a:pt x="29873" y="2754977"/>
                    <a:pt x="18212" y="2743316"/>
                  </a:cubicBezTo>
                  <a:cubicBezTo>
                    <a:pt x="6551" y="2731655"/>
                    <a:pt x="0" y="2715840"/>
                    <a:pt x="0" y="2699349"/>
                  </a:cubicBezTo>
                  <a:lnTo>
                    <a:pt x="0" y="62179"/>
                  </a:lnTo>
                  <a:cubicBezTo>
                    <a:pt x="0" y="45688"/>
                    <a:pt x="6551" y="29873"/>
                    <a:pt x="18212" y="18212"/>
                  </a:cubicBezTo>
                  <a:cubicBezTo>
                    <a:pt x="29873" y="6551"/>
                    <a:pt x="45688" y="0"/>
                    <a:pt x="62179" y="0"/>
                  </a:cubicBezTo>
                  <a:close/>
                </a:path>
              </a:pathLst>
            </a:custGeom>
            <a:solidFill>
              <a:srgbClr val="EFA533"/>
            </a:solidFill>
            <a:ln cap="rnd">
              <a:noFill/>
              <a:prstDash val="solid"/>
              <a:round/>
            </a:ln>
          </p:spPr>
        </p:sp>
        <p:sp>
          <p:nvSpPr>
            <p:cNvPr name="TextBox 4" id="4"/>
            <p:cNvSpPr txBox="true"/>
            <p:nvPr/>
          </p:nvSpPr>
          <p:spPr>
            <a:xfrm>
              <a:off x="0" y="-38100"/>
              <a:ext cx="2902885" cy="2799628"/>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5" id="5"/>
          <p:cNvSpPr/>
          <p:nvPr/>
        </p:nvSpPr>
        <p:spPr>
          <a:xfrm flipH="true" flipV="false" rot="0">
            <a:off x="2164194" y="1927160"/>
            <a:ext cx="2947511" cy="2947511"/>
          </a:xfrm>
          <a:custGeom>
            <a:avLst/>
            <a:gdLst/>
            <a:ahLst/>
            <a:cxnLst/>
            <a:rect r="r" b="b" t="t" l="l"/>
            <a:pathLst>
              <a:path h="2947511" w="2947511">
                <a:moveTo>
                  <a:pt x="2947511" y="0"/>
                </a:moveTo>
                <a:lnTo>
                  <a:pt x="0" y="0"/>
                </a:lnTo>
                <a:lnTo>
                  <a:pt x="0" y="2947510"/>
                </a:lnTo>
                <a:lnTo>
                  <a:pt x="2947511" y="2947510"/>
                </a:lnTo>
                <a:lnTo>
                  <a:pt x="294751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450535" y="1028700"/>
            <a:ext cx="4461329" cy="44613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5547" t="-4195" r="0" b="-11352"/>
              </a:stretch>
            </a:blipFill>
          </p:spPr>
        </p:sp>
      </p:grpSp>
      <p:sp>
        <p:nvSpPr>
          <p:cNvPr name="Freeform 8" id="8"/>
          <p:cNvSpPr/>
          <p:nvPr/>
        </p:nvSpPr>
        <p:spPr>
          <a:xfrm flipH="false" flipV="false" rot="0">
            <a:off x="14197326" y="1768316"/>
            <a:ext cx="2152613" cy="670001"/>
          </a:xfrm>
          <a:custGeom>
            <a:avLst/>
            <a:gdLst/>
            <a:ahLst/>
            <a:cxnLst/>
            <a:rect r="r" b="b" t="t" l="l"/>
            <a:pathLst>
              <a:path h="670001" w="2152613">
                <a:moveTo>
                  <a:pt x="0" y="0"/>
                </a:moveTo>
                <a:lnTo>
                  <a:pt x="2152613" y="0"/>
                </a:lnTo>
                <a:lnTo>
                  <a:pt x="2152613" y="670001"/>
                </a:lnTo>
                <a:lnTo>
                  <a:pt x="0" y="67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1028700"/>
            <a:ext cx="1703241" cy="1347689"/>
          </a:xfrm>
          <a:custGeom>
            <a:avLst/>
            <a:gdLst/>
            <a:ahLst/>
            <a:cxnLst/>
            <a:rect r="r" b="b" t="t" l="l"/>
            <a:pathLst>
              <a:path h="1347689" w="1703241">
                <a:moveTo>
                  <a:pt x="0" y="0"/>
                </a:moveTo>
                <a:lnTo>
                  <a:pt x="1703241" y="0"/>
                </a:lnTo>
                <a:lnTo>
                  <a:pt x="1703241" y="1347689"/>
                </a:lnTo>
                <a:lnTo>
                  <a:pt x="0" y="1347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8256932" y="1343025"/>
            <a:ext cx="1774136" cy="177413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90BF"/>
            </a:solidFill>
            <a:ln cap="sq">
              <a:no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13" id="13"/>
          <p:cNvSpPr/>
          <p:nvPr/>
        </p:nvSpPr>
        <p:spPr>
          <a:xfrm flipH="false" flipV="false" rot="0">
            <a:off x="8707314" y="1793407"/>
            <a:ext cx="873373" cy="873373"/>
          </a:xfrm>
          <a:custGeom>
            <a:avLst/>
            <a:gdLst/>
            <a:ahLst/>
            <a:cxnLst/>
            <a:rect r="r" b="b" t="t" l="l"/>
            <a:pathLst>
              <a:path h="873373" w="873373">
                <a:moveTo>
                  <a:pt x="0" y="0"/>
                </a:moveTo>
                <a:lnTo>
                  <a:pt x="873372" y="0"/>
                </a:lnTo>
                <a:lnTo>
                  <a:pt x="873372" y="873373"/>
                </a:lnTo>
                <a:lnTo>
                  <a:pt x="0" y="87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0031068" y="2514380"/>
            <a:ext cx="6750082" cy="3544443"/>
          </a:xfrm>
          <a:prstGeom prst="rect">
            <a:avLst/>
          </a:prstGeom>
        </p:spPr>
        <p:txBody>
          <a:bodyPr anchor="t" rtlCol="false" tIns="0" lIns="0" bIns="0" rIns="0">
            <a:spAutoFit/>
          </a:bodyPr>
          <a:lstStyle/>
          <a:p>
            <a:pPr algn="l">
              <a:lnSpc>
                <a:spcPts val="9245"/>
              </a:lnSpc>
            </a:pPr>
            <a:r>
              <a:rPr lang="en-US" sz="6899" b="true">
                <a:solidFill>
                  <a:srgbClr val="FFFFFF"/>
                </a:solidFill>
                <a:latin typeface="Poppins Ultra-Bold"/>
                <a:ea typeface="Poppins Ultra-Bold"/>
                <a:cs typeface="Poppins Ultra-Bold"/>
                <a:sym typeface="Poppins Ultra-Bold"/>
              </a:rPr>
              <a:t>Operational Performance</a:t>
            </a:r>
          </a:p>
          <a:p>
            <a:pPr algn="l">
              <a:lnSpc>
                <a:spcPts val="9245"/>
              </a:lnSpc>
            </a:pPr>
          </a:p>
        </p:txBody>
      </p:sp>
      <p:sp>
        <p:nvSpPr>
          <p:cNvPr name="TextBox 15" id="15"/>
          <p:cNvSpPr txBox="true"/>
          <p:nvPr/>
        </p:nvSpPr>
        <p:spPr>
          <a:xfrm rot="0">
            <a:off x="9580686" y="5813877"/>
            <a:ext cx="7051565" cy="3996054"/>
          </a:xfrm>
          <a:prstGeom prst="rect">
            <a:avLst/>
          </a:prstGeom>
        </p:spPr>
        <p:txBody>
          <a:bodyPr anchor="t" rtlCol="false" tIns="0" lIns="0" bIns="0" rIns="0">
            <a:spAutoFit/>
          </a:bodyPr>
          <a:lstStyle/>
          <a:p>
            <a:pPr algn="l">
              <a:lnSpc>
                <a:spcPts val="4480"/>
              </a:lnSpc>
            </a:pPr>
            <a:r>
              <a:rPr lang="en-US" sz="3200" b="true">
                <a:solidFill>
                  <a:srgbClr val="FFFEDA"/>
                </a:solidFill>
                <a:latin typeface="Inter Semi-Bold"/>
                <a:ea typeface="Inter Semi-Bold"/>
                <a:cs typeface="Inter Semi-Bold"/>
                <a:sym typeface="Inter Semi-Bold"/>
              </a:rPr>
              <a:t> Cancelled Trips by Route:</a:t>
            </a:r>
          </a:p>
          <a:p>
            <a:pPr algn="l">
              <a:lnSpc>
                <a:spcPts val="4060"/>
              </a:lnSpc>
            </a:pPr>
          </a:p>
          <a:p>
            <a:pPr algn="l" marL="518175" indent="-259087" lvl="1">
              <a:lnSpc>
                <a:spcPts val="3360"/>
              </a:lnSpc>
              <a:buFont typeface="Arial"/>
              <a:buChar char="•"/>
            </a:pPr>
            <a:r>
              <a:rPr lang="en-US" b="true" sz="2400">
                <a:solidFill>
                  <a:srgbClr val="FFFEDA"/>
                </a:solidFill>
                <a:latin typeface="Inter Semi-Bold"/>
                <a:ea typeface="Inter Semi-Bold"/>
                <a:cs typeface="Inter Semi-Bold"/>
                <a:sym typeface="Inter Semi-Bold"/>
              </a:rPr>
              <a:t>The most cancelled route is Manchester – London with 290 cancelled trips.</a:t>
            </a:r>
          </a:p>
          <a:p>
            <a:pPr algn="l" marL="518175" indent="-259087" lvl="1">
              <a:lnSpc>
                <a:spcPts val="3360"/>
              </a:lnSpc>
              <a:buFont typeface="Arial"/>
              <a:buChar char="•"/>
            </a:pPr>
            <a:r>
              <a:rPr lang="en-US" b="true" sz="2400">
                <a:solidFill>
                  <a:srgbClr val="FFFEDA"/>
                </a:solidFill>
                <a:latin typeface="Inter Semi-Bold"/>
                <a:ea typeface="Inter Semi-Bold"/>
                <a:cs typeface="Inter Semi-Bold"/>
                <a:sym typeface="Inter Semi-Bold"/>
              </a:rPr>
              <a:t>Then comes London – Birmingham (286) and London – Manchester (273).</a:t>
            </a:r>
          </a:p>
          <a:p>
            <a:pPr algn="l" marL="518175" indent="-259087" lvl="1">
              <a:lnSpc>
                <a:spcPts val="3360"/>
              </a:lnSpc>
              <a:buFont typeface="Arial"/>
              <a:buChar char="•"/>
            </a:pPr>
            <a:r>
              <a:rPr lang="en-US" b="true" sz="2400">
                <a:solidFill>
                  <a:srgbClr val="FFFEDA"/>
                </a:solidFill>
                <a:latin typeface="Inter Semi-Bold"/>
                <a:ea typeface="Inter Semi-Bold"/>
                <a:cs typeface="Inter Semi-Bold"/>
                <a:sym typeface="Inter Semi-Bold"/>
              </a:rPr>
              <a:t>Other routes have much fewer cancellations.</a:t>
            </a:r>
          </a:p>
          <a:p>
            <a:pPr algn="just">
              <a:lnSpc>
                <a:spcPts val="3360"/>
              </a:lnSpc>
            </a:pPr>
          </a:p>
        </p:txBody>
      </p:sp>
      <p:sp>
        <p:nvSpPr>
          <p:cNvPr name="TextBox 16" id="16"/>
          <p:cNvSpPr txBox="true"/>
          <p:nvPr/>
        </p:nvSpPr>
        <p:spPr>
          <a:xfrm rot="0">
            <a:off x="311542" y="5604327"/>
            <a:ext cx="7051565" cy="4397374"/>
          </a:xfrm>
          <a:prstGeom prst="rect">
            <a:avLst/>
          </a:prstGeom>
        </p:spPr>
        <p:txBody>
          <a:bodyPr anchor="t" rtlCol="false" tIns="0" lIns="0" bIns="0" rIns="0">
            <a:spAutoFit/>
          </a:bodyPr>
          <a:lstStyle/>
          <a:p>
            <a:pPr algn="l">
              <a:lnSpc>
                <a:spcPts val="4340"/>
              </a:lnSpc>
            </a:pPr>
            <a:r>
              <a:rPr lang="en-US" sz="3100" b="true">
                <a:solidFill>
                  <a:srgbClr val="2790BF"/>
                </a:solidFill>
                <a:latin typeface="Inter Semi-Bold"/>
                <a:ea typeface="Inter Semi-Bold"/>
                <a:cs typeface="Inter Semi-Bold"/>
                <a:sym typeface="Inter Semi-Bold"/>
              </a:rPr>
              <a:t>Average Delay by Route:</a:t>
            </a:r>
          </a:p>
          <a:p>
            <a:pPr algn="l">
              <a:lnSpc>
                <a:spcPts val="4060"/>
              </a:lnSpc>
            </a:pPr>
          </a:p>
          <a:p>
            <a:pPr algn="l" marL="518175" indent="-259087" lvl="1">
              <a:lnSpc>
                <a:spcPts val="3360"/>
              </a:lnSpc>
              <a:buFont typeface="Arial"/>
              <a:buChar char="•"/>
            </a:pPr>
            <a:r>
              <a:rPr lang="en-US" b="true" sz="2400">
                <a:solidFill>
                  <a:srgbClr val="000000"/>
                </a:solidFill>
                <a:latin typeface="Inter Semi-Bold"/>
                <a:ea typeface="Inter Semi-Bold"/>
                <a:cs typeface="Inter Semi-Bold"/>
                <a:sym typeface="Inter Semi-Bold"/>
              </a:rPr>
              <a:t>Ag</a:t>
            </a:r>
            <a:r>
              <a:rPr lang="en-US" b="true" sz="2400">
                <a:solidFill>
                  <a:srgbClr val="000000"/>
                </a:solidFill>
                <a:latin typeface="Inter Semi-Bold"/>
                <a:ea typeface="Inter Semi-Bold"/>
                <a:cs typeface="Inter Semi-Bold"/>
                <a:sym typeface="Inter Semi-Bold"/>
              </a:rPr>
              <a:t>ain, Manchester – London has the highest average delay, more than 50 minutes!</a:t>
            </a:r>
          </a:p>
          <a:p>
            <a:pPr algn="l" marL="518175" indent="-259087" lvl="1">
              <a:lnSpc>
                <a:spcPts val="3360"/>
              </a:lnSpc>
              <a:buFont typeface="Arial"/>
              <a:buChar char="•"/>
            </a:pPr>
            <a:r>
              <a:rPr lang="en-US" b="true" sz="2400">
                <a:solidFill>
                  <a:srgbClr val="000000"/>
                </a:solidFill>
                <a:latin typeface="Inter Semi-Bold"/>
                <a:ea typeface="Inter Semi-Bold"/>
                <a:cs typeface="Inter Semi-Bold"/>
                <a:sym typeface="Inter Semi-Bold"/>
              </a:rPr>
              <a:t>Ot</a:t>
            </a:r>
            <a:r>
              <a:rPr lang="en-US" b="true" sz="2400">
                <a:solidFill>
                  <a:srgbClr val="000000"/>
                </a:solidFill>
                <a:latin typeface="Inter Semi-Bold"/>
                <a:ea typeface="Inter Semi-Bold"/>
                <a:cs typeface="Inter Semi-Bold"/>
                <a:sym typeface="Inter Semi-Bold"/>
              </a:rPr>
              <a:t>her routes like London – Birmingham and Liverpool – Manchester also have big delays.</a:t>
            </a:r>
          </a:p>
          <a:p>
            <a:pPr algn="l" marL="518175" indent="-259087" lvl="1">
              <a:lnSpc>
                <a:spcPts val="3360"/>
              </a:lnSpc>
              <a:buFont typeface="Arial"/>
              <a:buChar char="•"/>
            </a:pPr>
            <a:r>
              <a:rPr lang="en-US" b="true" sz="2400">
                <a:solidFill>
                  <a:srgbClr val="000000"/>
                </a:solidFill>
                <a:latin typeface="Inter Semi-Bold"/>
                <a:ea typeface="Inter Semi-Bold"/>
                <a:cs typeface="Inter Semi-Bold"/>
                <a:sym typeface="Inter Semi-Bold"/>
              </a:rPr>
              <a:t>Most o</a:t>
            </a:r>
            <a:r>
              <a:rPr lang="en-US" b="true" sz="2400">
                <a:solidFill>
                  <a:srgbClr val="000000"/>
                </a:solidFill>
                <a:latin typeface="Inter Semi-Bold"/>
                <a:ea typeface="Inter Semi-Bold"/>
                <a:cs typeface="Inter Semi-Bold"/>
                <a:sym typeface="Inter Semi-Bold"/>
              </a:rPr>
              <a:t>ther routes have short delays.</a:t>
            </a:r>
          </a:p>
          <a:p>
            <a:pPr algn="just">
              <a:lnSpc>
                <a:spcPts val="33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DF5"/>
        </a:solidFill>
      </p:bgPr>
    </p:bg>
    <p:spTree>
      <p:nvGrpSpPr>
        <p:cNvPr id="1" name=""/>
        <p:cNvGrpSpPr/>
        <p:nvPr/>
      </p:nvGrpSpPr>
      <p:grpSpPr>
        <a:xfrm>
          <a:off x="0" y="0"/>
          <a:ext cx="0" cy="0"/>
          <a:chOff x="0" y="0"/>
          <a:chExt cx="0" cy="0"/>
        </a:xfrm>
      </p:grpSpPr>
      <p:sp>
        <p:nvSpPr>
          <p:cNvPr name="Freeform 2" id="2"/>
          <p:cNvSpPr/>
          <p:nvPr/>
        </p:nvSpPr>
        <p:spPr>
          <a:xfrm flipH="false" flipV="true" rot="0">
            <a:off x="10773483" y="71437"/>
            <a:ext cx="3219088" cy="2977656"/>
          </a:xfrm>
          <a:custGeom>
            <a:avLst/>
            <a:gdLst/>
            <a:ahLst/>
            <a:cxnLst/>
            <a:rect r="r" b="b" t="t" l="l"/>
            <a:pathLst>
              <a:path h="2977656" w="3219088">
                <a:moveTo>
                  <a:pt x="0" y="2977657"/>
                </a:moveTo>
                <a:lnTo>
                  <a:pt x="3219087" y="2977657"/>
                </a:lnTo>
                <a:lnTo>
                  <a:pt x="3219087" y="0"/>
                </a:lnTo>
                <a:lnTo>
                  <a:pt x="0" y="0"/>
                </a:lnTo>
                <a:lnTo>
                  <a:pt x="0" y="297765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19182" y="7360511"/>
            <a:ext cx="4680236" cy="468023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90BF"/>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marL="0" indent="0" lvl="0">
                <a:lnSpc>
                  <a:spcPts val="3080"/>
                </a:lnSpc>
                <a:spcBef>
                  <a:spcPct val="0"/>
                </a:spcBef>
              </a:pPr>
            </a:p>
          </p:txBody>
        </p:sp>
      </p:grpSp>
      <p:sp>
        <p:nvSpPr>
          <p:cNvPr name="Freeform 6" id="6"/>
          <p:cNvSpPr/>
          <p:nvPr/>
        </p:nvSpPr>
        <p:spPr>
          <a:xfrm flipH="false" flipV="false" rot="5400000">
            <a:off x="1222682" y="687228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222682" y="777420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222682" y="8676120"/>
            <a:ext cx="451412" cy="414170"/>
          </a:xfrm>
          <a:custGeom>
            <a:avLst/>
            <a:gdLst/>
            <a:ahLst/>
            <a:cxnLst/>
            <a:rect r="r" b="b" t="t" l="l"/>
            <a:pathLst>
              <a:path h="414170" w="451412">
                <a:moveTo>
                  <a:pt x="0" y="0"/>
                </a:moveTo>
                <a:lnTo>
                  <a:pt x="451412" y="0"/>
                </a:lnTo>
                <a:lnTo>
                  <a:pt x="451412" y="414170"/>
                </a:lnTo>
                <a:lnTo>
                  <a:pt x="0" y="4141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043774" y="1752379"/>
            <a:ext cx="2244226" cy="698515"/>
          </a:xfrm>
          <a:custGeom>
            <a:avLst/>
            <a:gdLst/>
            <a:ahLst/>
            <a:cxnLst/>
            <a:rect r="r" b="b" t="t" l="l"/>
            <a:pathLst>
              <a:path h="698515" w="2244226">
                <a:moveTo>
                  <a:pt x="0" y="0"/>
                </a:moveTo>
                <a:lnTo>
                  <a:pt x="2244226" y="0"/>
                </a:lnTo>
                <a:lnTo>
                  <a:pt x="2244226" y="698515"/>
                </a:lnTo>
                <a:lnTo>
                  <a:pt x="0" y="6985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5458761" y="6565636"/>
            <a:ext cx="1478871" cy="2692664"/>
            <a:chOff x="0" y="0"/>
            <a:chExt cx="812800" cy="1479911"/>
          </a:xfrm>
        </p:grpSpPr>
        <p:sp>
          <p:nvSpPr>
            <p:cNvPr name="Freeform 11" id="11"/>
            <p:cNvSpPr/>
            <p:nvPr/>
          </p:nvSpPr>
          <p:spPr>
            <a:xfrm flipH="false" flipV="false" rot="0">
              <a:off x="0" y="0"/>
              <a:ext cx="812800" cy="1479911"/>
            </a:xfrm>
            <a:custGeom>
              <a:avLst/>
              <a:gdLst/>
              <a:ahLst/>
              <a:cxnLst/>
              <a:rect r="r" b="b" t="t" l="l"/>
              <a:pathLst>
                <a:path h="1479911" w="812800">
                  <a:moveTo>
                    <a:pt x="127000" y="0"/>
                  </a:moveTo>
                  <a:lnTo>
                    <a:pt x="685800" y="0"/>
                  </a:lnTo>
                  <a:cubicBezTo>
                    <a:pt x="755940" y="0"/>
                    <a:pt x="812800" y="56860"/>
                    <a:pt x="812800" y="127000"/>
                  </a:cubicBezTo>
                  <a:lnTo>
                    <a:pt x="812800" y="1352911"/>
                  </a:lnTo>
                  <a:cubicBezTo>
                    <a:pt x="812800" y="1423051"/>
                    <a:pt x="755940" y="1479911"/>
                    <a:pt x="685800" y="1479911"/>
                  </a:cubicBezTo>
                  <a:lnTo>
                    <a:pt x="127000" y="1479911"/>
                  </a:lnTo>
                  <a:cubicBezTo>
                    <a:pt x="93318" y="1479911"/>
                    <a:pt x="61015" y="1466531"/>
                    <a:pt x="37197" y="1442713"/>
                  </a:cubicBezTo>
                  <a:cubicBezTo>
                    <a:pt x="13380" y="1418896"/>
                    <a:pt x="0" y="1386593"/>
                    <a:pt x="0" y="1352911"/>
                  </a:cubicBezTo>
                  <a:lnTo>
                    <a:pt x="0" y="127000"/>
                  </a:lnTo>
                  <a:cubicBezTo>
                    <a:pt x="0" y="56860"/>
                    <a:pt x="56860" y="0"/>
                    <a:pt x="127000" y="0"/>
                  </a:cubicBezTo>
                  <a:close/>
                </a:path>
              </a:pathLst>
            </a:custGeom>
            <a:solidFill>
              <a:srgbClr val="EFA533"/>
            </a:solidFill>
          </p:spPr>
        </p:sp>
        <p:sp>
          <p:nvSpPr>
            <p:cNvPr name="TextBox 12" id="12"/>
            <p:cNvSpPr txBox="true"/>
            <p:nvPr/>
          </p:nvSpPr>
          <p:spPr>
            <a:xfrm>
              <a:off x="0" y="-38100"/>
              <a:ext cx="812800" cy="1518011"/>
            </a:xfrm>
            <a:prstGeom prst="rect">
              <a:avLst/>
            </a:prstGeom>
          </p:spPr>
          <p:txBody>
            <a:bodyPr anchor="ctr" rtlCol="false" tIns="50800" lIns="50800" bIns="50800" rIns="50800"/>
            <a:lstStyle/>
            <a:p>
              <a:pPr algn="ctr">
                <a:lnSpc>
                  <a:spcPts val="3080"/>
                </a:lnSpc>
              </a:pPr>
            </a:p>
          </p:txBody>
        </p:sp>
      </p:grpSp>
      <p:sp>
        <p:nvSpPr>
          <p:cNvPr name="Freeform 13" id="13"/>
          <p:cNvSpPr/>
          <p:nvPr/>
        </p:nvSpPr>
        <p:spPr>
          <a:xfrm flipH="false" flipV="false" rot="0">
            <a:off x="15835297" y="6912044"/>
            <a:ext cx="725800" cy="720357"/>
          </a:xfrm>
          <a:custGeom>
            <a:avLst/>
            <a:gdLst/>
            <a:ahLst/>
            <a:cxnLst/>
            <a:rect r="r" b="b" t="t" l="l"/>
            <a:pathLst>
              <a:path h="720357" w="725800">
                <a:moveTo>
                  <a:pt x="0" y="0"/>
                </a:moveTo>
                <a:lnTo>
                  <a:pt x="725800" y="0"/>
                </a:lnTo>
                <a:lnTo>
                  <a:pt x="725800" y="720356"/>
                </a:lnTo>
                <a:lnTo>
                  <a:pt x="0" y="7203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14" id="14"/>
          <p:cNvGraphicFramePr>
            <a:graphicFrameLocks noGrp="true"/>
          </p:cNvGraphicFramePr>
          <p:nvPr/>
        </p:nvGraphicFramePr>
        <p:xfrm>
          <a:off x="202459" y="71437"/>
          <a:ext cx="8941541" cy="10144125"/>
        </p:xfrm>
        <a:graphic>
          <a:graphicData uri="http://schemas.openxmlformats.org/drawingml/2006/table">
            <a:tbl>
              <a:tblPr/>
              <a:tblGrid>
                <a:gridCol w="1788308"/>
                <a:gridCol w="1788308"/>
                <a:gridCol w="1788308"/>
                <a:gridCol w="1788308"/>
                <a:gridCol w="1788308"/>
              </a:tblGrid>
              <a:tr h="1269208">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Reason</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699"/>
                    </a:solidFill>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Cancelled</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699"/>
                    </a:solidFill>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Delayed</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699"/>
                    </a:solidFill>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Total Refund</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699"/>
                    </a:solidFill>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Refund %</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699"/>
                    </a:solidFill>
                  </a:tcPr>
                </a:tc>
              </a:tr>
              <a:tr h="1584125">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Technical</a:t>
                      </a:r>
                    </a:p>
                    <a:p>
                      <a:pPr algn="l">
                        <a:lnSpc>
                          <a:spcPts val="2520"/>
                        </a:lnSpc>
                      </a:pPr>
                      <a:r>
                        <a:rPr lang="en-US" sz="1800">
                          <a:solidFill>
                            <a:srgbClr val="000000"/>
                          </a:solidFill>
                          <a:latin typeface="Inter"/>
                          <a:ea typeface="Inter"/>
                          <a:cs typeface="Inter"/>
                          <a:sym typeface="Inter"/>
                        </a:rPr>
                        <a:t>  Issue</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235</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472</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£15,046</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61.56%</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84125">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Staff</a:t>
                      </a:r>
                    </a:p>
                    <a:p>
                      <a:pPr algn="l">
                        <a:lnSpc>
                          <a:spcPts val="2520"/>
                        </a:lnSpc>
                      </a:pPr>
                      <a:r>
                        <a:rPr lang="en-US" sz="1800">
                          <a:solidFill>
                            <a:srgbClr val="000000"/>
                          </a:solidFill>
                          <a:latin typeface="Inter"/>
                          <a:ea typeface="Inter"/>
                          <a:cs typeface="Inter"/>
                          <a:sym typeface="Inter"/>
                        </a:rPr>
                        <a:t>  Shortage</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454</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355</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£11,667</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46.15%</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69208">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Traffic</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227</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446</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£4,816</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51.48%</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84125">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Signal</a:t>
                      </a:r>
                    </a:p>
                    <a:p>
                      <a:pPr algn="l">
                        <a:lnSpc>
                          <a:spcPts val="2520"/>
                        </a:lnSpc>
                      </a:pPr>
                      <a:r>
                        <a:rPr lang="en-US" sz="1800">
                          <a:solidFill>
                            <a:srgbClr val="000000"/>
                          </a:solidFill>
                          <a:latin typeface="Inter"/>
                          <a:ea typeface="Inter"/>
                          <a:cs typeface="Inter"/>
                          <a:sym typeface="Inter"/>
                        </a:rPr>
                        <a:t>  Failure</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519</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451</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£4,398</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19.27%</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84125">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Weather Conditions</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445</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927</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£2,775</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a:solidFill>
                            <a:srgbClr val="000000"/>
                          </a:solidFill>
                          <a:latin typeface="Inter"/>
                          <a:ea typeface="Inter"/>
                          <a:cs typeface="Inter"/>
                          <a:sym typeface="Inter"/>
                        </a:rPr>
                        <a:t>  3.07%</a:t>
                      </a:r>
                    </a:p>
                    <a:p>
                      <a:pPr algn="l">
                        <a:lnSpc>
                          <a:spcPts val="2520"/>
                        </a:lnSpc>
                      </a:pPr>
                      <a:r>
                        <a:rPr lang="en-US" sz="1800">
                          <a:solidFill>
                            <a:srgbClr val="000000"/>
                          </a:solidFill>
                          <a:latin typeface="Inter"/>
                          <a:ea typeface="Inter"/>
                          <a:cs typeface="Inter"/>
                          <a:sym typeface="Inter"/>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69208">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Total</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1,880</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2,292</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£38,702</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endParaRPr lang="en-US" sz="1100"/>
                    </a:p>
                    <a:p>
                      <a:pPr algn="l">
                        <a:lnSpc>
                          <a:spcPts val="2520"/>
                        </a:lnSpc>
                      </a:pPr>
                      <a:r>
                        <a:rPr lang="en-US" sz="1800" b="true">
                          <a:solidFill>
                            <a:srgbClr val="000000"/>
                          </a:solidFill>
                          <a:latin typeface="Inter Bold"/>
                          <a:ea typeface="Inter Bold"/>
                          <a:cs typeface="Inter Bold"/>
                          <a:sym typeface="Inter Bold"/>
                        </a:rPr>
                        <a:t>  5.22%</a:t>
                      </a:r>
                    </a:p>
                    <a:p>
                      <a:pPr algn="l">
                        <a:lnSpc>
                          <a:spcPts val="2520"/>
                        </a:lnSpc>
                      </a:pPr>
                      <a:r>
                        <a:rPr lang="en-US" sz="1800" b="true">
                          <a:solidFill>
                            <a:srgbClr val="000000"/>
                          </a:solidFill>
                          <a:latin typeface="Inter Bold"/>
                          <a:ea typeface="Inter Bold"/>
                          <a:cs typeface="Inter Bold"/>
                          <a:sym typeface="Inter Bold"/>
                        </a:rPr>
                        <a:t>  </a:t>
                      </a:r>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5" id="15"/>
          <p:cNvSpPr txBox="true"/>
          <p:nvPr/>
        </p:nvSpPr>
        <p:spPr>
          <a:xfrm rot="0">
            <a:off x="9811015" y="3760628"/>
            <a:ext cx="8476985" cy="1201293"/>
          </a:xfrm>
          <a:prstGeom prst="rect">
            <a:avLst/>
          </a:prstGeom>
        </p:spPr>
        <p:txBody>
          <a:bodyPr anchor="t" rtlCol="false" tIns="0" lIns="0" bIns="0" rIns="0">
            <a:spAutoFit/>
          </a:bodyPr>
          <a:lstStyle/>
          <a:p>
            <a:pPr algn="l">
              <a:lnSpc>
                <a:spcPts val="9245"/>
              </a:lnSpc>
            </a:pPr>
            <a:r>
              <a:rPr lang="en-US" sz="6899" b="true">
                <a:solidFill>
                  <a:srgbClr val="6F604E"/>
                </a:solidFill>
                <a:latin typeface="Poppins Ultra-Bold"/>
                <a:ea typeface="Poppins Ultra-Bold"/>
                <a:cs typeface="Poppins Ultra-Bold"/>
                <a:sym typeface="Poppins Ultra-Bold"/>
              </a:rPr>
              <a:t>Refund Summary</a:t>
            </a:r>
          </a:p>
        </p:txBody>
      </p:sp>
      <p:sp>
        <p:nvSpPr>
          <p:cNvPr name="TextBox 16" id="16"/>
          <p:cNvSpPr txBox="true"/>
          <p:nvPr/>
        </p:nvSpPr>
        <p:spPr>
          <a:xfrm rot="0">
            <a:off x="9620183" y="5373202"/>
            <a:ext cx="3091557" cy="579223"/>
          </a:xfrm>
          <a:prstGeom prst="rect">
            <a:avLst/>
          </a:prstGeom>
        </p:spPr>
        <p:txBody>
          <a:bodyPr anchor="t" rtlCol="false" tIns="0" lIns="0" bIns="0" rIns="0">
            <a:spAutoFit/>
          </a:bodyPr>
          <a:lstStyle/>
          <a:p>
            <a:pPr algn="l" rtl="true">
              <a:lnSpc>
                <a:spcPts val="4442"/>
              </a:lnSpc>
              <a:spcBef>
                <a:spcPct val="0"/>
              </a:spcBef>
            </a:pPr>
            <a:r>
              <a:rPr lang="en-US" b="true" sz="3315">
                <a:solidFill>
                  <a:srgbClr val="004AAD"/>
                </a:solidFill>
                <a:latin typeface="Poppins Ultra-Bold"/>
                <a:ea typeface="Poppins Ultra-Bold"/>
                <a:cs typeface="Poppins Ultra-Bold"/>
                <a:sym typeface="Poppins Ultra-Bold"/>
              </a:rPr>
              <a:t>Critical</a:t>
            </a:r>
            <a:r>
              <a:rPr lang="en-US" b="true" sz="3315">
                <a:solidFill>
                  <a:srgbClr val="004AAD"/>
                </a:solidFill>
                <a:latin typeface="Poppins Ultra-Bold"/>
                <a:ea typeface="Poppins Ultra-Bold"/>
                <a:cs typeface="Poppins Ultra-Bold"/>
                <a:sym typeface="Poppins Ultra-Bold"/>
              </a:rPr>
              <a:t> Issues</a:t>
            </a:r>
          </a:p>
        </p:txBody>
      </p:sp>
      <p:grpSp>
        <p:nvGrpSpPr>
          <p:cNvPr name="Group 17" id="17"/>
          <p:cNvGrpSpPr/>
          <p:nvPr/>
        </p:nvGrpSpPr>
        <p:grpSpPr>
          <a:xfrm rot="0">
            <a:off x="9144000" y="6228666"/>
            <a:ext cx="5948872" cy="3366604"/>
            <a:chOff x="0" y="0"/>
            <a:chExt cx="1566781" cy="886678"/>
          </a:xfrm>
        </p:grpSpPr>
        <p:sp>
          <p:nvSpPr>
            <p:cNvPr name="Freeform 18" id="18"/>
            <p:cNvSpPr/>
            <p:nvPr/>
          </p:nvSpPr>
          <p:spPr>
            <a:xfrm flipH="false" flipV="false" rot="0">
              <a:off x="0" y="0"/>
              <a:ext cx="1566781" cy="886678"/>
            </a:xfrm>
            <a:custGeom>
              <a:avLst/>
              <a:gdLst/>
              <a:ahLst/>
              <a:cxnLst/>
              <a:rect r="r" b="b" t="t" l="l"/>
              <a:pathLst>
                <a:path h="886678" w="1566781">
                  <a:moveTo>
                    <a:pt x="115204" y="0"/>
                  </a:moveTo>
                  <a:lnTo>
                    <a:pt x="1451577" y="0"/>
                  </a:lnTo>
                  <a:cubicBezTo>
                    <a:pt x="1515203" y="0"/>
                    <a:pt x="1566781" y="51579"/>
                    <a:pt x="1566781" y="115204"/>
                  </a:cubicBezTo>
                  <a:lnTo>
                    <a:pt x="1566781" y="771473"/>
                  </a:lnTo>
                  <a:cubicBezTo>
                    <a:pt x="1566781" y="835099"/>
                    <a:pt x="1515203" y="886678"/>
                    <a:pt x="1451577" y="886678"/>
                  </a:cubicBezTo>
                  <a:lnTo>
                    <a:pt x="115204" y="886678"/>
                  </a:lnTo>
                  <a:cubicBezTo>
                    <a:pt x="51579" y="886678"/>
                    <a:pt x="0" y="835099"/>
                    <a:pt x="0" y="771473"/>
                  </a:cubicBezTo>
                  <a:lnTo>
                    <a:pt x="0" y="115204"/>
                  </a:lnTo>
                  <a:cubicBezTo>
                    <a:pt x="0" y="51579"/>
                    <a:pt x="51579" y="0"/>
                    <a:pt x="115204" y="0"/>
                  </a:cubicBezTo>
                  <a:close/>
                </a:path>
              </a:pathLst>
            </a:custGeom>
            <a:solidFill>
              <a:srgbClr val="EFA533"/>
            </a:solidFill>
            <a:ln cap="rnd">
              <a:noFill/>
              <a:prstDash val="solid"/>
              <a:round/>
            </a:ln>
          </p:spPr>
        </p:sp>
        <p:sp>
          <p:nvSpPr>
            <p:cNvPr name="TextBox 19" id="19"/>
            <p:cNvSpPr txBox="true"/>
            <p:nvPr/>
          </p:nvSpPr>
          <p:spPr>
            <a:xfrm>
              <a:off x="0" y="-38100"/>
              <a:ext cx="1566781" cy="924778"/>
            </a:xfrm>
            <a:prstGeom prst="rect">
              <a:avLst/>
            </a:prstGeom>
          </p:spPr>
          <p:txBody>
            <a:bodyPr anchor="ctr" rtlCol="false" tIns="50800" lIns="50800" bIns="50800" rIns="50800"/>
            <a:lstStyle/>
            <a:p>
              <a:pPr algn="l" marL="0" indent="0" lvl="0">
                <a:lnSpc>
                  <a:spcPts val="3080"/>
                </a:lnSpc>
                <a:spcBef>
                  <a:spcPct val="0"/>
                </a:spcBef>
              </a:pPr>
              <a:r>
                <a:rPr lang="en-US" b="true" sz="2200">
                  <a:solidFill>
                    <a:srgbClr val="FFFFFF"/>
                  </a:solidFill>
                  <a:latin typeface="Inter Bold"/>
                  <a:ea typeface="Inter Bold"/>
                  <a:cs typeface="Inter Bold"/>
                  <a:sym typeface="Inter Bold"/>
                </a:rPr>
                <a:t>·The Manchester–Leeds route faced severe delays (65 mins average) due to signal failures.</a:t>
              </a:r>
            </a:p>
            <a:p>
              <a:pPr algn="l" marL="0" indent="0" lvl="0">
                <a:lnSpc>
                  <a:spcPts val="3080"/>
                </a:lnSpc>
                <a:spcBef>
                  <a:spcPct val="0"/>
                </a:spcBef>
              </a:pPr>
            </a:p>
            <a:p>
              <a:pPr algn="l" marL="0" indent="0" lvl="0">
                <a:lnSpc>
                  <a:spcPts val="3080"/>
                </a:lnSpc>
                <a:spcBef>
                  <a:spcPct val="0"/>
                </a:spcBef>
              </a:pPr>
              <a:r>
                <a:rPr lang="en-US" b="true" sz="2200" strike="noStrike" u="none">
                  <a:solidFill>
                    <a:srgbClr val="FFFFFF"/>
                  </a:solidFill>
                  <a:latin typeface="Inter Bold"/>
                  <a:ea typeface="Inter Bold"/>
                  <a:cs typeface="Inter Bold"/>
                  <a:sym typeface="Inter Bold"/>
                </a:rPr>
                <a:t>Manchester–Liverpool route had 290 cancellations (traffic-related</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4E3"/>
        </a:solidFill>
      </p:bgPr>
    </p:bg>
    <p:spTree>
      <p:nvGrpSpPr>
        <p:cNvPr id="1" name=""/>
        <p:cNvGrpSpPr/>
        <p:nvPr/>
      </p:nvGrpSpPr>
      <p:grpSpPr>
        <a:xfrm>
          <a:off x="0" y="0"/>
          <a:ext cx="0" cy="0"/>
          <a:chOff x="0" y="0"/>
          <a:chExt cx="0" cy="0"/>
        </a:xfrm>
      </p:grpSpPr>
      <p:sp>
        <p:nvSpPr>
          <p:cNvPr name="Freeform 2" id="2"/>
          <p:cNvSpPr/>
          <p:nvPr/>
        </p:nvSpPr>
        <p:spPr>
          <a:xfrm flipH="false" flipV="false" rot="0">
            <a:off x="0" y="1457016"/>
            <a:ext cx="18288000" cy="7372968"/>
          </a:xfrm>
          <a:custGeom>
            <a:avLst/>
            <a:gdLst/>
            <a:ahLst/>
            <a:cxnLst/>
            <a:rect r="r" b="b" t="t" l="l"/>
            <a:pathLst>
              <a:path h="7372968" w="18288000">
                <a:moveTo>
                  <a:pt x="0" y="0"/>
                </a:moveTo>
                <a:lnTo>
                  <a:pt x="18288000" y="0"/>
                </a:lnTo>
                <a:lnTo>
                  <a:pt x="18288000" y="7372968"/>
                </a:lnTo>
                <a:lnTo>
                  <a:pt x="0" y="7372968"/>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DAGkQ_plkqk</dc:identifier>
  <dcterms:modified xsi:type="dcterms:W3CDTF">2011-08-01T06:04:30Z</dcterms:modified>
  <cp:revision>1</cp:revision>
  <dc:title>Biomimicry Project Presentation in Blue White Illustrative Style</dc:title>
</cp:coreProperties>
</file>